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69" r:id="rId4"/>
    <p:sldId id="272" r:id="rId5"/>
    <p:sldId id="275" r:id="rId6"/>
    <p:sldId id="271" r:id="rId7"/>
    <p:sldId id="276" r:id="rId8"/>
    <p:sldId id="273" r:id="rId9"/>
    <p:sldId id="274" r:id="rId10"/>
    <p:sldId id="267" r:id="rId11"/>
    <p:sldId id="258" r:id="rId12"/>
    <p:sldId id="265" r:id="rId13"/>
    <p:sldId id="266" r:id="rId14"/>
    <p:sldId id="264" r:id="rId15"/>
  </p:sldIdLst>
  <p:sldSz cx="12192000" cy="6858000"/>
  <p:notesSz cx="10018713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CA7"/>
    <a:srgbClr val="522874"/>
    <a:srgbClr val="F2F2F2"/>
    <a:srgbClr val="000000"/>
    <a:srgbClr val="98CB54"/>
    <a:srgbClr val="CCFF33"/>
    <a:srgbClr val="FBC01A"/>
    <a:srgbClr val="25A8E0"/>
    <a:srgbClr val="7EB8D1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/>
    <p:restoredTop sz="96723" autoAdjust="0"/>
  </p:normalViewPr>
  <p:slideViewPr>
    <p:cSldViewPr snapToGrid="0" snapToObjects="1">
      <p:cViewPr varScale="1">
        <p:scale>
          <a:sx n="83" d="100"/>
          <a:sy n="83" d="100"/>
        </p:scale>
        <p:origin x="68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21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C-4B33-8C2B-5FE5F5823DAB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C-4B33-8C2B-5FE5F5823DAB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7C-4B33-8C2B-5FE5F5823DAB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7C-4B33-8C2B-5FE5F5823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6-48F2-B869-1EEBE67DC1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BC2B9CA-B962-FA48-A39C-8C8ED4FA936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C9B47F8-11D6-4544-9F0C-CADF75B02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C0C757C-49EE-4768-BD00-CCC323186A90}" type="datetimeFigureOut">
              <a:rPr lang="fr-FR" smtClean="0"/>
              <a:t>04/06/2022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FE32EAE-2BD6-4C35-B307-9A1A73F13C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99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962665E-E357-4A1E-BA85-1B28CC55DB3A}"/>
              </a:ext>
            </a:extLst>
          </p:cNvPr>
          <p:cNvSpPr/>
          <p:nvPr userDrawn="1"/>
        </p:nvSpPr>
        <p:spPr>
          <a:xfrm>
            <a:off x="-44381" y="0"/>
            <a:ext cx="12236373" cy="5724144"/>
          </a:xfrm>
          <a:prstGeom prst="rect">
            <a:avLst/>
          </a:prstGeom>
          <a:solidFill>
            <a:srgbClr val="796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5" name="Conexão reta 14"/>
          <p:cNvCxnSpPr>
            <a:cxnSpLocks/>
          </p:cNvCxnSpPr>
          <p:nvPr userDrawn="1"/>
        </p:nvCxnSpPr>
        <p:spPr>
          <a:xfrm>
            <a:off x="3756095" y="5999034"/>
            <a:ext cx="0" cy="7102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2663" y="2095014"/>
            <a:ext cx="4510817" cy="94218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3600" b="1" cap="all" spc="300" baseline="0">
                <a:solidFill>
                  <a:schemeClr val="bg1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  <a:endParaRPr lang="el-GR" dirty="0"/>
          </a:p>
          <a:p>
            <a:pPr lvl="0"/>
            <a:endParaRPr lang="el-GR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1FB336-F31B-4806-AF6F-46609C4EFE1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6" y="6027225"/>
            <a:ext cx="3130870" cy="6538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F4DB248-E900-4BDA-BD92-9EC7108AE056}"/>
              </a:ext>
            </a:extLst>
          </p:cNvPr>
          <p:cNvSpPr/>
          <p:nvPr userDrawn="1"/>
        </p:nvSpPr>
        <p:spPr>
          <a:xfrm>
            <a:off x="600236" y="3303576"/>
            <a:ext cx="750250" cy="46182"/>
          </a:xfrm>
          <a:prstGeom prst="rect">
            <a:avLst/>
          </a:prstGeom>
          <a:solidFill>
            <a:srgbClr val="5CB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2D00FD9-F73F-498D-9D4C-FC0ADE8F567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5" y="342900"/>
            <a:ext cx="2809875" cy="9474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5EAB63-2FDD-48BC-A560-6C8DC54A3C19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2" t="13745" r="21302" b="15139"/>
          <a:stretch/>
        </p:blipFill>
        <p:spPr bwMode="auto">
          <a:xfrm>
            <a:off x="10794121" y="5740964"/>
            <a:ext cx="803865" cy="985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5A03B6-E446-4D01-A9A7-E639DDC75038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0" b="34979"/>
          <a:stretch/>
        </p:blipFill>
        <p:spPr bwMode="auto">
          <a:xfrm>
            <a:off x="7053432" y="6047912"/>
            <a:ext cx="1908258" cy="554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60BFAB1-AD66-476A-B1D0-69886BF607FE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6" b="27227"/>
          <a:stretch/>
        </p:blipFill>
        <p:spPr bwMode="auto">
          <a:xfrm>
            <a:off x="3919770" y="6035745"/>
            <a:ext cx="1492497" cy="624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5BE70A9-B7A9-4D53-A852-208530CBB8E4}"/>
              </a:ext>
            </a:extLst>
          </p:cNvPr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0" b="27126"/>
          <a:stretch/>
        </p:blipFill>
        <p:spPr bwMode="auto">
          <a:xfrm>
            <a:off x="5585582" y="6019334"/>
            <a:ext cx="1311812" cy="611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509FEC-6ED0-47F6-9CB4-21752E9E1F3D}"/>
              </a:ext>
            </a:extLst>
          </p:cNvPr>
          <p:cNvPicPr/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8" b="26407"/>
          <a:stretch/>
        </p:blipFill>
        <p:spPr bwMode="auto">
          <a:xfrm>
            <a:off x="9131758" y="6043764"/>
            <a:ext cx="1382795" cy="562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ACA49F6-989F-449F-90E7-69D257FEA530}"/>
              </a:ext>
            </a:extLst>
          </p:cNvPr>
          <p:cNvPicPr/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1584" y="114744"/>
            <a:ext cx="6440416" cy="560940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931B415-4402-4AD3-BA73-9515548B24AE}"/>
              </a:ext>
            </a:extLst>
          </p:cNvPr>
          <p:cNvSpPr/>
          <p:nvPr userDrawn="1"/>
        </p:nvSpPr>
        <p:spPr>
          <a:xfrm>
            <a:off x="-44382" y="-7719"/>
            <a:ext cx="12236381" cy="156473"/>
          </a:xfrm>
          <a:prstGeom prst="rect">
            <a:avLst/>
          </a:prstGeom>
          <a:solidFill>
            <a:srgbClr val="65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7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7614A5B-1984-45C4-9E8B-C64946A9DFB2}"/>
              </a:ext>
            </a:extLst>
          </p:cNvPr>
          <p:cNvSpPr/>
          <p:nvPr userDrawn="1"/>
        </p:nvSpPr>
        <p:spPr>
          <a:xfrm>
            <a:off x="-44381" y="0"/>
            <a:ext cx="12236373" cy="5724144"/>
          </a:xfrm>
          <a:prstGeom prst="rect">
            <a:avLst/>
          </a:prstGeom>
          <a:solidFill>
            <a:srgbClr val="796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6" name="Conexão reta 14">
            <a:extLst>
              <a:ext uri="{FF2B5EF4-FFF2-40B4-BE49-F238E27FC236}">
                <a16:creationId xmlns:a16="http://schemas.microsoft.com/office/drawing/2014/main" id="{D1ECB3F1-F993-4E41-95EF-63398919A4F7}"/>
              </a:ext>
            </a:extLst>
          </p:cNvPr>
          <p:cNvCxnSpPr>
            <a:cxnSpLocks/>
          </p:cNvCxnSpPr>
          <p:nvPr userDrawn="1"/>
        </p:nvCxnSpPr>
        <p:spPr>
          <a:xfrm>
            <a:off x="3756095" y="5999034"/>
            <a:ext cx="0" cy="7102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6EE1E6E8-437D-434D-9438-1431762E648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6" y="6027225"/>
            <a:ext cx="3130870" cy="653828"/>
          </a:xfrm>
          <a:prstGeom prst="rect">
            <a:avLst/>
          </a:prstGeom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D192FB1-98EA-4DD8-9B1C-07BBE0FCE8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663" y="2318090"/>
            <a:ext cx="5248212" cy="61144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 b="0" cap="all" spc="300" baseline="0">
                <a:solidFill>
                  <a:schemeClr val="bg1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  <a:r>
              <a:rPr lang="en-US" dirty="0" err="1"/>
              <a:t>tITLE</a:t>
            </a:r>
            <a:endParaRPr lang="el-GR" dirty="0"/>
          </a:p>
          <a:p>
            <a:pPr lvl="0"/>
            <a:endParaRPr lang="el-G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FC8BAC-256A-483F-871C-D23E43B16E11}"/>
              </a:ext>
            </a:extLst>
          </p:cNvPr>
          <p:cNvSpPr/>
          <p:nvPr userDrawn="1"/>
        </p:nvSpPr>
        <p:spPr>
          <a:xfrm>
            <a:off x="618523" y="2918038"/>
            <a:ext cx="750250" cy="46182"/>
          </a:xfrm>
          <a:prstGeom prst="rect">
            <a:avLst/>
          </a:prstGeom>
          <a:solidFill>
            <a:srgbClr val="5CB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EA5483-8120-438B-AB03-71827CBB8C97}"/>
              </a:ext>
            </a:extLst>
          </p:cNvPr>
          <p:cNvGrpSpPr/>
          <p:nvPr userDrawn="1"/>
        </p:nvGrpSpPr>
        <p:grpSpPr>
          <a:xfrm>
            <a:off x="4066074" y="5802230"/>
            <a:ext cx="7418787" cy="952175"/>
            <a:chOff x="3919770" y="5740964"/>
            <a:chExt cx="7678216" cy="9854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36E978D-F610-4EA9-8892-4C7EC0F8DB52}"/>
                </a:ext>
              </a:extLst>
            </p:cNvPr>
            <p:cNvPicPr/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2" t="13745" r="21302" b="15139"/>
            <a:stretch/>
          </p:blipFill>
          <p:spPr bwMode="auto">
            <a:xfrm>
              <a:off x="10794121" y="5740964"/>
              <a:ext cx="803865" cy="9854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75A9693-BDC9-4218-9F81-23FA46A23258}"/>
                </a:ext>
              </a:extLst>
            </p:cNvPr>
            <p:cNvPicPr/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20" b="34979"/>
            <a:stretch/>
          </p:blipFill>
          <p:spPr bwMode="auto">
            <a:xfrm>
              <a:off x="7053432" y="6047912"/>
              <a:ext cx="1908258" cy="5540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6386511-5A2A-4045-98E4-2A51C30F7271}"/>
                </a:ext>
              </a:extLst>
            </p:cNvPr>
            <p:cNvPicPr/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46" b="27227"/>
            <a:stretch/>
          </p:blipFill>
          <p:spPr bwMode="auto">
            <a:xfrm>
              <a:off x="3919770" y="6035745"/>
              <a:ext cx="1492497" cy="6241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CFC735B-D4BC-419D-A7B1-57A6565F0019}"/>
                </a:ext>
              </a:extLst>
            </p:cNvPr>
            <p:cNvPicPr/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10" b="27126"/>
            <a:stretch/>
          </p:blipFill>
          <p:spPr bwMode="auto">
            <a:xfrm>
              <a:off x="5585582" y="6019334"/>
              <a:ext cx="1311812" cy="6111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ABF4524-4847-4081-A0B0-CB3CFEED5088}"/>
                </a:ext>
              </a:extLst>
            </p:cNvPr>
            <p:cNvPicPr/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8" b="26407"/>
            <a:stretch/>
          </p:blipFill>
          <p:spPr bwMode="auto">
            <a:xfrm>
              <a:off x="9131758" y="6043764"/>
              <a:ext cx="1382795" cy="5623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9B0812E-9E7F-4BA2-9A4B-03D0B118BAA5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5" y="342900"/>
            <a:ext cx="2809875" cy="94742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C7D67CE-05A5-4F2E-9AEA-60A5AD7029EA}"/>
              </a:ext>
            </a:extLst>
          </p:cNvPr>
          <p:cNvSpPr/>
          <p:nvPr userDrawn="1"/>
        </p:nvSpPr>
        <p:spPr>
          <a:xfrm>
            <a:off x="-44382" y="-7719"/>
            <a:ext cx="12236381" cy="156473"/>
          </a:xfrm>
          <a:prstGeom prst="rect">
            <a:avLst/>
          </a:prstGeom>
          <a:solidFill>
            <a:srgbClr val="65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AFF37-812F-4C71-9A38-0B05DC4C1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6313" y="-7720"/>
            <a:ext cx="5335683" cy="571915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8766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all" spc="0" baseline="0">
                <a:solidFill>
                  <a:schemeClr val="tx1"/>
                </a:solidFill>
                <a:latin typeface="Arial Nova Light" panose="020B03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172F33-7157-4456-8075-C6E92BA5E5E0}"/>
              </a:ext>
            </a:extLst>
          </p:cNvPr>
          <p:cNvSpPr/>
          <p:nvPr userDrawn="1"/>
        </p:nvSpPr>
        <p:spPr>
          <a:xfrm>
            <a:off x="-44382" y="-7719"/>
            <a:ext cx="12236381" cy="156473"/>
          </a:xfrm>
          <a:prstGeom prst="rect">
            <a:avLst/>
          </a:prstGeom>
          <a:solidFill>
            <a:srgbClr val="65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DAC2B-A44B-4A1A-BCE7-5A1ECFF01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445" y="287143"/>
            <a:ext cx="1920867" cy="5988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F56464-31FB-4F17-9344-37F7D6672E2C}"/>
              </a:ext>
            </a:extLst>
          </p:cNvPr>
          <p:cNvGrpSpPr/>
          <p:nvPr userDrawn="1"/>
        </p:nvGrpSpPr>
        <p:grpSpPr>
          <a:xfrm>
            <a:off x="413146" y="5740964"/>
            <a:ext cx="11184840" cy="985472"/>
            <a:chOff x="413146" y="5740964"/>
            <a:chExt cx="11184840" cy="985472"/>
          </a:xfrm>
        </p:grpSpPr>
        <p:cxnSp>
          <p:nvCxnSpPr>
            <p:cNvPr id="27" name="Conexão reta 14">
              <a:extLst>
                <a:ext uri="{FF2B5EF4-FFF2-40B4-BE49-F238E27FC236}">
                  <a16:creationId xmlns:a16="http://schemas.microsoft.com/office/drawing/2014/main" id="{15790BF3-DF9B-4C65-A459-AB4B550B6E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56095" y="5999034"/>
              <a:ext cx="0" cy="71021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80976F9-69F7-4774-8AA5-24B2001FEDCB}"/>
                </a:ext>
              </a:extLst>
            </p:cNvPr>
            <p:cNvPicPr/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46" y="6027225"/>
              <a:ext cx="3130870" cy="65382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10ED56-868D-408B-B88B-4AE9252CD19E}"/>
                </a:ext>
              </a:extLst>
            </p:cNvPr>
            <p:cNvPicPr/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2" t="13745" r="21302" b="15139"/>
            <a:stretch/>
          </p:blipFill>
          <p:spPr bwMode="auto">
            <a:xfrm>
              <a:off x="10794121" y="5740964"/>
              <a:ext cx="803865" cy="9854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FED7E80-FBFB-4DEC-8A2F-066B19FF05A9}"/>
                </a:ext>
              </a:extLst>
            </p:cNvPr>
            <p:cNvPicPr/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20" b="34979"/>
            <a:stretch/>
          </p:blipFill>
          <p:spPr bwMode="auto">
            <a:xfrm>
              <a:off x="7053432" y="6047912"/>
              <a:ext cx="1908258" cy="5540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9CEC304-21DA-4526-A97F-2013B2D4AD56}"/>
                </a:ext>
              </a:extLst>
            </p:cNvPr>
            <p:cNvPicPr/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46" b="27227"/>
            <a:stretch/>
          </p:blipFill>
          <p:spPr bwMode="auto">
            <a:xfrm>
              <a:off x="3919770" y="6035745"/>
              <a:ext cx="1492497" cy="6241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71484D6-4555-410D-AEA0-6CED6D574536}"/>
                </a:ext>
              </a:extLst>
            </p:cNvPr>
            <p:cNvPicPr/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10" b="27126"/>
            <a:stretch/>
          </p:blipFill>
          <p:spPr bwMode="auto">
            <a:xfrm>
              <a:off x="5585582" y="6019334"/>
              <a:ext cx="1311812" cy="6111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27A03D7-7825-4910-81D0-364F5E7A5832}"/>
                </a:ext>
              </a:extLst>
            </p:cNvPr>
            <p:cNvPicPr/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8" b="26407"/>
            <a:stretch/>
          </p:blipFill>
          <p:spPr bwMode="auto">
            <a:xfrm>
              <a:off x="9131758" y="6043764"/>
              <a:ext cx="1382795" cy="5623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23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979025E-E0CB-4DB5-81ED-AA70610563B8}"/>
              </a:ext>
            </a:extLst>
          </p:cNvPr>
          <p:cNvSpPr/>
          <p:nvPr userDrawn="1"/>
        </p:nvSpPr>
        <p:spPr>
          <a:xfrm>
            <a:off x="-44381" y="0"/>
            <a:ext cx="12236373" cy="5724144"/>
          </a:xfrm>
          <a:prstGeom prst="rect">
            <a:avLst/>
          </a:prstGeom>
          <a:solidFill>
            <a:srgbClr val="796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9686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all" spc="0" baseline="0">
                <a:solidFill>
                  <a:schemeClr val="bg1"/>
                </a:solidFill>
                <a:latin typeface="Arial Nova Light" panose="020B03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8675" y="2061445"/>
            <a:ext cx="4762500" cy="20651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bg1"/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0551087-6487-42E4-98AD-1153326BB47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99662510"/>
              </p:ext>
            </p:extLst>
          </p:nvPr>
        </p:nvGraphicFramePr>
        <p:xfrm>
          <a:off x="5967501" y="950181"/>
          <a:ext cx="5593927" cy="347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1C7C226E-48E7-4761-969F-F291CE45C9DA}"/>
              </a:ext>
            </a:extLst>
          </p:cNvPr>
          <p:cNvSpPr/>
          <p:nvPr userDrawn="1"/>
        </p:nvSpPr>
        <p:spPr>
          <a:xfrm>
            <a:off x="-44382" y="-7719"/>
            <a:ext cx="12236381" cy="156473"/>
          </a:xfrm>
          <a:prstGeom prst="rect">
            <a:avLst/>
          </a:prstGeom>
          <a:solidFill>
            <a:srgbClr val="65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9E26DF-676C-46B2-A3D7-3C404C7F66B0}"/>
              </a:ext>
            </a:extLst>
          </p:cNvPr>
          <p:cNvGrpSpPr/>
          <p:nvPr userDrawn="1"/>
        </p:nvGrpSpPr>
        <p:grpSpPr>
          <a:xfrm>
            <a:off x="413146" y="5740964"/>
            <a:ext cx="11184840" cy="985472"/>
            <a:chOff x="413146" y="5740964"/>
            <a:chExt cx="11184840" cy="985472"/>
          </a:xfrm>
        </p:grpSpPr>
        <p:cxnSp>
          <p:nvCxnSpPr>
            <p:cNvPr id="30" name="Conexão reta 14">
              <a:extLst>
                <a:ext uri="{FF2B5EF4-FFF2-40B4-BE49-F238E27FC236}">
                  <a16:creationId xmlns:a16="http://schemas.microsoft.com/office/drawing/2014/main" id="{392A17CA-2C14-4BC4-831E-F182B060FA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56095" y="5999034"/>
              <a:ext cx="0" cy="71021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9B3971C-3E98-43E9-932F-7BDE38F61C5A}"/>
                </a:ext>
              </a:extLst>
            </p:cNvPr>
            <p:cNvPicPr/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46" y="6027225"/>
              <a:ext cx="3130870" cy="65382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8ACDA8E-F618-4EDF-AF00-BC45A8A85536}"/>
                </a:ext>
              </a:extLst>
            </p:cNvPr>
            <p:cNvPicPr/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2" t="13745" r="21302" b="15139"/>
            <a:stretch/>
          </p:blipFill>
          <p:spPr bwMode="auto">
            <a:xfrm>
              <a:off x="10794121" y="5740964"/>
              <a:ext cx="803865" cy="9854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0738F71-21B1-4EBC-83D6-A16203F30940}"/>
                </a:ext>
              </a:extLst>
            </p:cNvPr>
            <p:cNvPicPr/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20" b="34979"/>
            <a:stretch/>
          </p:blipFill>
          <p:spPr bwMode="auto">
            <a:xfrm>
              <a:off x="7053432" y="6047912"/>
              <a:ext cx="1908258" cy="5540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3DB1BF3-1175-453F-BA47-9D983A58F4A3}"/>
                </a:ext>
              </a:extLst>
            </p:cNvPr>
            <p:cNvPicPr/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46" b="27227"/>
            <a:stretch/>
          </p:blipFill>
          <p:spPr bwMode="auto">
            <a:xfrm>
              <a:off x="3919770" y="6035745"/>
              <a:ext cx="1492497" cy="6241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45F1D1A-F7EB-44E2-8C7B-64B21EA4E146}"/>
                </a:ext>
              </a:extLst>
            </p:cNvPr>
            <p:cNvPicPr/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10" b="27126"/>
            <a:stretch/>
          </p:blipFill>
          <p:spPr bwMode="auto">
            <a:xfrm>
              <a:off x="5585582" y="6019334"/>
              <a:ext cx="1311812" cy="6111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0A787BC-3DA3-4571-8593-0CC5E6D6FA61}"/>
                </a:ext>
              </a:extLst>
            </p:cNvPr>
            <p:cNvPicPr/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8" b="26407"/>
            <a:stretch/>
          </p:blipFill>
          <p:spPr bwMode="auto">
            <a:xfrm>
              <a:off x="9131758" y="6043764"/>
              <a:ext cx="1382795" cy="5623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39B3D1A3-F0D7-40CC-A527-4184D780848B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3" y="192286"/>
            <a:ext cx="2118671" cy="7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CF4C4A8-61D9-454C-BF25-4DC5D293D6DF}"/>
              </a:ext>
            </a:extLst>
          </p:cNvPr>
          <p:cNvSpPr/>
          <p:nvPr userDrawn="1"/>
        </p:nvSpPr>
        <p:spPr>
          <a:xfrm>
            <a:off x="-44381" y="0"/>
            <a:ext cx="12236373" cy="5724144"/>
          </a:xfrm>
          <a:prstGeom prst="rect">
            <a:avLst/>
          </a:prstGeom>
          <a:solidFill>
            <a:srgbClr val="796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73CDA-B5FF-42E7-A47B-0A6869210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392" y="0"/>
            <a:ext cx="5707608" cy="572414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cxnSp>
        <p:nvCxnSpPr>
          <p:cNvPr id="30" name="Conexão reta 14">
            <a:extLst>
              <a:ext uri="{FF2B5EF4-FFF2-40B4-BE49-F238E27FC236}">
                <a16:creationId xmlns:a16="http://schemas.microsoft.com/office/drawing/2014/main" id="{A72018A4-A09A-444E-996E-1F08B54337C3}"/>
              </a:ext>
            </a:extLst>
          </p:cNvPr>
          <p:cNvCxnSpPr>
            <a:cxnSpLocks/>
          </p:cNvCxnSpPr>
          <p:nvPr userDrawn="1"/>
        </p:nvCxnSpPr>
        <p:spPr>
          <a:xfrm>
            <a:off x="3756095" y="5999034"/>
            <a:ext cx="0" cy="7102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6B6DD-8A24-4BA4-A1E1-47B9AEE520A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6" y="6027225"/>
            <a:ext cx="3130870" cy="653828"/>
          </a:xfrm>
          <a:prstGeom prst="rect">
            <a:avLst/>
          </a:prstGeom>
        </p:spPr>
      </p:pic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96119FEA-7CAC-403E-926E-4600A73CA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663" y="2318090"/>
            <a:ext cx="5248212" cy="61144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 b="0" cap="all" spc="300" baseline="0">
                <a:solidFill>
                  <a:schemeClr val="bg1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  <a:r>
              <a:rPr lang="en-US" dirty="0" err="1"/>
              <a:t>tITLE</a:t>
            </a:r>
            <a:endParaRPr lang="el-GR" dirty="0"/>
          </a:p>
          <a:p>
            <a:pPr lvl="0"/>
            <a:endParaRPr lang="el-G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BCB9A18-4264-409D-B65D-42860A7A4CD1}"/>
              </a:ext>
            </a:extLst>
          </p:cNvPr>
          <p:cNvSpPr/>
          <p:nvPr userDrawn="1"/>
        </p:nvSpPr>
        <p:spPr>
          <a:xfrm>
            <a:off x="554515" y="2910338"/>
            <a:ext cx="750250" cy="46182"/>
          </a:xfrm>
          <a:prstGeom prst="rect">
            <a:avLst/>
          </a:prstGeom>
          <a:solidFill>
            <a:srgbClr val="5CB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A31333-FC83-4933-9F4F-7A6787B64B56}"/>
              </a:ext>
            </a:extLst>
          </p:cNvPr>
          <p:cNvGrpSpPr/>
          <p:nvPr userDrawn="1"/>
        </p:nvGrpSpPr>
        <p:grpSpPr>
          <a:xfrm>
            <a:off x="4066074" y="5802230"/>
            <a:ext cx="7418787" cy="952175"/>
            <a:chOff x="3919770" y="5740964"/>
            <a:chExt cx="7678216" cy="98547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1EEEE13-4713-4B12-B76D-7CFDBE3FF87F}"/>
                </a:ext>
              </a:extLst>
            </p:cNvPr>
            <p:cNvPicPr/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2" t="13745" r="21302" b="15139"/>
            <a:stretch/>
          </p:blipFill>
          <p:spPr bwMode="auto">
            <a:xfrm>
              <a:off x="10794121" y="5740964"/>
              <a:ext cx="803865" cy="9854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F576AF3-B79D-4059-8928-2C62BD25CA27}"/>
                </a:ext>
              </a:extLst>
            </p:cNvPr>
            <p:cNvPicPr/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20" b="34979"/>
            <a:stretch/>
          </p:blipFill>
          <p:spPr bwMode="auto">
            <a:xfrm>
              <a:off x="7053432" y="6047912"/>
              <a:ext cx="1908258" cy="5540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2045F8D-547B-4ACC-882E-387FB18F3E4F}"/>
                </a:ext>
              </a:extLst>
            </p:cNvPr>
            <p:cNvPicPr/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46" b="27227"/>
            <a:stretch/>
          </p:blipFill>
          <p:spPr bwMode="auto">
            <a:xfrm>
              <a:off x="3919770" y="6035745"/>
              <a:ext cx="1492497" cy="6241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D54161-4B4C-4B44-B1D4-3949ED0E5F31}"/>
                </a:ext>
              </a:extLst>
            </p:cNvPr>
            <p:cNvPicPr/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10" b="27126"/>
            <a:stretch/>
          </p:blipFill>
          <p:spPr bwMode="auto">
            <a:xfrm>
              <a:off x="5585582" y="6019334"/>
              <a:ext cx="1311812" cy="6111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45360E3-8E5C-4281-8EA9-7FA776269659}"/>
                </a:ext>
              </a:extLst>
            </p:cNvPr>
            <p:cNvPicPr/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8" b="26407"/>
            <a:stretch/>
          </p:blipFill>
          <p:spPr bwMode="auto">
            <a:xfrm>
              <a:off x="9131758" y="6043764"/>
              <a:ext cx="1382795" cy="5623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B8A97D22-18F6-4DDE-B462-BEAB5547B936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5" y="342900"/>
            <a:ext cx="2809875" cy="94742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A021E21-A8FD-439E-86ED-0C4BD56E9DB0}"/>
              </a:ext>
            </a:extLst>
          </p:cNvPr>
          <p:cNvSpPr/>
          <p:nvPr userDrawn="1"/>
        </p:nvSpPr>
        <p:spPr>
          <a:xfrm>
            <a:off x="-44382" y="-7719"/>
            <a:ext cx="12236381" cy="156473"/>
          </a:xfrm>
          <a:prstGeom prst="rect">
            <a:avLst/>
          </a:prstGeom>
          <a:solidFill>
            <a:srgbClr val="65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5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C5D2C3-C93B-4562-96AB-A65DC6F0E8BB}"/>
              </a:ext>
            </a:extLst>
          </p:cNvPr>
          <p:cNvSpPr/>
          <p:nvPr userDrawn="1"/>
        </p:nvSpPr>
        <p:spPr>
          <a:xfrm>
            <a:off x="-44380" y="0"/>
            <a:ext cx="4637646" cy="5724144"/>
          </a:xfrm>
          <a:prstGeom prst="rect">
            <a:avLst/>
          </a:prstGeom>
          <a:solidFill>
            <a:srgbClr val="796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04F7A0-86E1-4566-8A7B-08F7486379F7}"/>
              </a:ext>
            </a:extLst>
          </p:cNvPr>
          <p:cNvSpPr/>
          <p:nvPr userDrawn="1"/>
        </p:nvSpPr>
        <p:spPr>
          <a:xfrm>
            <a:off x="-44382" y="-7719"/>
            <a:ext cx="4637649" cy="156473"/>
          </a:xfrm>
          <a:prstGeom prst="rect">
            <a:avLst/>
          </a:prstGeom>
          <a:solidFill>
            <a:srgbClr val="65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6E0507-54F0-4CE0-8606-F888070418B9}"/>
              </a:ext>
            </a:extLst>
          </p:cNvPr>
          <p:cNvSpPr/>
          <p:nvPr userDrawn="1"/>
        </p:nvSpPr>
        <p:spPr>
          <a:xfrm>
            <a:off x="4593265" y="3036"/>
            <a:ext cx="7598735" cy="5721107"/>
          </a:xfrm>
          <a:prstGeom prst="rect">
            <a:avLst/>
          </a:prstGeom>
          <a:solidFill>
            <a:schemeClr val="bg1">
              <a:lumMod val="85000"/>
              <a:alpha val="47843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3936" y="1172774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all" spc="0" baseline="0">
                <a:solidFill>
                  <a:schemeClr val="tx1"/>
                </a:solidFill>
                <a:latin typeface="Arial Nova Light" panose="020B03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8BD84F7-BF01-4E6B-973C-E721B5DB20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676" y="3167753"/>
            <a:ext cx="3017340" cy="48984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800" b="0" cap="all" spc="300" baseline="0">
                <a:solidFill>
                  <a:schemeClr val="bg1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This is a title</a:t>
            </a:r>
            <a:endParaRPr lang="el-GR" dirty="0"/>
          </a:p>
          <a:p>
            <a:pPr lvl="0"/>
            <a:endParaRPr lang="el-GR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878373F-F900-428F-8F1F-F4455A7D14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925" y="1934777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9C063C-99E2-4329-B576-14C78CBD5F0C}"/>
              </a:ext>
            </a:extLst>
          </p:cNvPr>
          <p:cNvSpPr/>
          <p:nvPr userDrawn="1"/>
        </p:nvSpPr>
        <p:spPr>
          <a:xfrm>
            <a:off x="653708" y="3760900"/>
            <a:ext cx="750250" cy="46182"/>
          </a:xfrm>
          <a:prstGeom prst="rect">
            <a:avLst/>
          </a:prstGeom>
          <a:solidFill>
            <a:srgbClr val="5CB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4DA1A7-3409-4F56-8F12-BBB28F2F375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5" y="1351766"/>
            <a:ext cx="2809875" cy="947420"/>
          </a:xfrm>
          <a:prstGeom prst="rect">
            <a:avLst/>
          </a:prstGeom>
        </p:spPr>
      </p:pic>
      <p:cxnSp>
        <p:nvCxnSpPr>
          <p:cNvPr id="26" name="Conexão reta 14">
            <a:extLst>
              <a:ext uri="{FF2B5EF4-FFF2-40B4-BE49-F238E27FC236}">
                <a16:creationId xmlns:a16="http://schemas.microsoft.com/office/drawing/2014/main" id="{DDD86334-9D16-476B-A738-0C6A811832B6}"/>
              </a:ext>
            </a:extLst>
          </p:cNvPr>
          <p:cNvCxnSpPr>
            <a:cxnSpLocks/>
          </p:cNvCxnSpPr>
          <p:nvPr userDrawn="1"/>
        </p:nvCxnSpPr>
        <p:spPr>
          <a:xfrm>
            <a:off x="3756095" y="5999034"/>
            <a:ext cx="0" cy="7102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DF90C02-59C9-4BDC-89B3-91C657771740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6" y="6027225"/>
            <a:ext cx="3130870" cy="65382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1358C5D-127B-4E56-AE1B-6CD25D3EC024}"/>
              </a:ext>
            </a:extLst>
          </p:cNvPr>
          <p:cNvGrpSpPr/>
          <p:nvPr userDrawn="1"/>
        </p:nvGrpSpPr>
        <p:grpSpPr>
          <a:xfrm>
            <a:off x="4066074" y="5802230"/>
            <a:ext cx="7418787" cy="952175"/>
            <a:chOff x="3919770" y="5740964"/>
            <a:chExt cx="7678216" cy="98547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4482E71-F039-4FC5-BD4A-0967CA9E44BE}"/>
                </a:ext>
              </a:extLst>
            </p:cNvPr>
            <p:cNvPicPr/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2" t="13745" r="21302" b="15139"/>
            <a:stretch/>
          </p:blipFill>
          <p:spPr bwMode="auto">
            <a:xfrm>
              <a:off x="10794121" y="5740964"/>
              <a:ext cx="803865" cy="9854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53A286C-A429-4450-92A6-6660A2CD7944}"/>
                </a:ext>
              </a:extLst>
            </p:cNvPr>
            <p:cNvPicPr/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20" b="34979"/>
            <a:stretch/>
          </p:blipFill>
          <p:spPr bwMode="auto">
            <a:xfrm>
              <a:off x="7053432" y="6047912"/>
              <a:ext cx="1908258" cy="5540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0025DC1-3403-457D-84B8-4F736AFF0260}"/>
                </a:ext>
              </a:extLst>
            </p:cNvPr>
            <p:cNvPicPr/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46" b="27227"/>
            <a:stretch/>
          </p:blipFill>
          <p:spPr bwMode="auto">
            <a:xfrm>
              <a:off x="3919770" y="6035745"/>
              <a:ext cx="1492497" cy="6241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EB4B991-3B18-477F-9741-7ECF57C2A620}"/>
                </a:ext>
              </a:extLst>
            </p:cNvPr>
            <p:cNvPicPr/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10" b="27126"/>
            <a:stretch/>
          </p:blipFill>
          <p:spPr bwMode="auto">
            <a:xfrm>
              <a:off x="5585582" y="6019334"/>
              <a:ext cx="1311812" cy="6111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93E1C8-7673-488D-A29B-0F6A122F4B04}"/>
                </a:ext>
              </a:extLst>
            </p:cNvPr>
            <p:cNvPicPr/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8" b="26407"/>
            <a:stretch/>
          </p:blipFill>
          <p:spPr bwMode="auto">
            <a:xfrm>
              <a:off x="9131758" y="6043764"/>
              <a:ext cx="1382795" cy="5623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530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75445" y="2396683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02350" y="2396683"/>
            <a:ext cx="5246688" cy="3213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all" spc="0" baseline="0">
                <a:solidFill>
                  <a:schemeClr val="tx1"/>
                </a:solidFill>
                <a:latin typeface="Arial Nova Light" panose="020B03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DE4EFD-675F-4FBE-BC77-D349EBB04203}"/>
              </a:ext>
            </a:extLst>
          </p:cNvPr>
          <p:cNvSpPr/>
          <p:nvPr userDrawn="1"/>
        </p:nvSpPr>
        <p:spPr>
          <a:xfrm>
            <a:off x="-44382" y="-7719"/>
            <a:ext cx="12236381" cy="156473"/>
          </a:xfrm>
          <a:prstGeom prst="rect">
            <a:avLst/>
          </a:prstGeom>
          <a:solidFill>
            <a:srgbClr val="65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741F73-AB0B-4396-A8C2-E76CB1A16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445" y="287143"/>
            <a:ext cx="1920867" cy="598884"/>
          </a:xfrm>
          <a:prstGeom prst="rect">
            <a:avLst/>
          </a:prstGeom>
        </p:spPr>
      </p:pic>
      <p:cxnSp>
        <p:nvCxnSpPr>
          <p:cNvPr id="36" name="Conexão reta 14">
            <a:extLst>
              <a:ext uri="{FF2B5EF4-FFF2-40B4-BE49-F238E27FC236}">
                <a16:creationId xmlns:a16="http://schemas.microsoft.com/office/drawing/2014/main" id="{495BB8A9-7EF0-4B16-B16F-6D307975C1B5}"/>
              </a:ext>
            </a:extLst>
          </p:cNvPr>
          <p:cNvCxnSpPr>
            <a:cxnSpLocks/>
          </p:cNvCxnSpPr>
          <p:nvPr userDrawn="1"/>
        </p:nvCxnSpPr>
        <p:spPr>
          <a:xfrm>
            <a:off x="3756095" y="5999034"/>
            <a:ext cx="0" cy="7102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06BC881E-A428-4E6B-BD2B-08D463B41DD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6" y="6027225"/>
            <a:ext cx="3130870" cy="65382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E5B4397-6EED-413F-AAEB-DD5DD6BEC08B}"/>
              </a:ext>
            </a:extLst>
          </p:cNvPr>
          <p:cNvGrpSpPr/>
          <p:nvPr userDrawn="1"/>
        </p:nvGrpSpPr>
        <p:grpSpPr>
          <a:xfrm>
            <a:off x="4066074" y="5802230"/>
            <a:ext cx="7418787" cy="952175"/>
            <a:chOff x="3919770" y="5740964"/>
            <a:chExt cx="7678216" cy="985472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537AEF-6856-4F50-8415-62C7AD701A8E}"/>
                </a:ext>
              </a:extLst>
            </p:cNvPr>
            <p:cNvPicPr/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2" t="13745" r="21302" b="15139"/>
            <a:stretch/>
          </p:blipFill>
          <p:spPr bwMode="auto">
            <a:xfrm>
              <a:off x="10794121" y="5740964"/>
              <a:ext cx="803865" cy="9854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A4AE324-A68F-4BB6-8552-F39E214F5B09}"/>
                </a:ext>
              </a:extLst>
            </p:cNvPr>
            <p:cNvPicPr/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20" b="34979"/>
            <a:stretch/>
          </p:blipFill>
          <p:spPr bwMode="auto">
            <a:xfrm>
              <a:off x="7053432" y="6047912"/>
              <a:ext cx="1908258" cy="5540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76E2D98-B740-4D88-8085-10923CA8D62A}"/>
                </a:ext>
              </a:extLst>
            </p:cNvPr>
            <p:cNvPicPr/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46" b="27227"/>
            <a:stretch/>
          </p:blipFill>
          <p:spPr bwMode="auto">
            <a:xfrm>
              <a:off x="3919770" y="6035745"/>
              <a:ext cx="1492497" cy="6241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E0CB63C-92BB-4AD0-B280-A22B9A0F20F1}"/>
                </a:ext>
              </a:extLst>
            </p:cNvPr>
            <p:cNvPicPr/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10" b="27126"/>
            <a:stretch/>
          </p:blipFill>
          <p:spPr bwMode="auto">
            <a:xfrm>
              <a:off x="5585582" y="6019334"/>
              <a:ext cx="1311812" cy="6111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0D3574E-E8AB-4595-BACE-BB11B22ACDC8}"/>
                </a:ext>
              </a:extLst>
            </p:cNvPr>
            <p:cNvPicPr/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8" b="26407"/>
            <a:stretch/>
          </p:blipFill>
          <p:spPr bwMode="auto">
            <a:xfrm>
              <a:off x="9131758" y="6043764"/>
              <a:ext cx="1382795" cy="5623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43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AF02170-9ADB-402B-BA82-D275A87BB29C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6301872" y="2386280"/>
            <a:ext cx="5064125" cy="3291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91CE5F-3EBF-44CD-99D4-EFADFA1F17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445" y="2396683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9B12266-2532-4363-9AB7-5DBD8D37D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all" spc="0" baseline="0">
                <a:solidFill>
                  <a:schemeClr val="tx1"/>
                </a:solidFill>
                <a:latin typeface="Arial Nova Light" panose="020B03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0DEEF1-3899-4EF9-B74C-F50C3F85A5B2}"/>
              </a:ext>
            </a:extLst>
          </p:cNvPr>
          <p:cNvSpPr/>
          <p:nvPr userDrawn="1"/>
        </p:nvSpPr>
        <p:spPr>
          <a:xfrm>
            <a:off x="-44382" y="-7719"/>
            <a:ext cx="12236381" cy="156473"/>
          </a:xfrm>
          <a:prstGeom prst="rect">
            <a:avLst/>
          </a:prstGeom>
          <a:solidFill>
            <a:srgbClr val="65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89FE09C-CC07-4457-9912-A6F029575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445" y="287143"/>
            <a:ext cx="1920867" cy="598884"/>
          </a:xfrm>
          <a:prstGeom prst="rect">
            <a:avLst/>
          </a:prstGeom>
        </p:spPr>
      </p:pic>
      <p:cxnSp>
        <p:nvCxnSpPr>
          <p:cNvPr id="25" name="Conexão reta 14">
            <a:extLst>
              <a:ext uri="{FF2B5EF4-FFF2-40B4-BE49-F238E27FC236}">
                <a16:creationId xmlns:a16="http://schemas.microsoft.com/office/drawing/2014/main" id="{083B56BE-637F-4ADB-AFF4-B10FB56A707A}"/>
              </a:ext>
            </a:extLst>
          </p:cNvPr>
          <p:cNvCxnSpPr>
            <a:cxnSpLocks/>
          </p:cNvCxnSpPr>
          <p:nvPr userDrawn="1"/>
        </p:nvCxnSpPr>
        <p:spPr>
          <a:xfrm>
            <a:off x="3756095" y="5999034"/>
            <a:ext cx="0" cy="7102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8375D7A-B953-4153-89CD-A906AC170DD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6" y="6027225"/>
            <a:ext cx="3130870" cy="65382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DFFF9E2-8B5A-43FF-9332-074D50965269}"/>
              </a:ext>
            </a:extLst>
          </p:cNvPr>
          <p:cNvGrpSpPr/>
          <p:nvPr userDrawn="1"/>
        </p:nvGrpSpPr>
        <p:grpSpPr>
          <a:xfrm>
            <a:off x="4066074" y="5802230"/>
            <a:ext cx="7418787" cy="952175"/>
            <a:chOff x="3919770" y="5740964"/>
            <a:chExt cx="7678216" cy="9854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EEC906-FF0C-4B5C-BF68-79239BBA7B45}"/>
                </a:ext>
              </a:extLst>
            </p:cNvPr>
            <p:cNvPicPr/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2" t="13745" r="21302" b="15139"/>
            <a:stretch/>
          </p:blipFill>
          <p:spPr bwMode="auto">
            <a:xfrm>
              <a:off x="10794121" y="5740964"/>
              <a:ext cx="803865" cy="9854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1DCE14-11CA-4037-BAD7-D59A2C9496DA}"/>
                </a:ext>
              </a:extLst>
            </p:cNvPr>
            <p:cNvPicPr/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20" b="34979"/>
            <a:stretch/>
          </p:blipFill>
          <p:spPr bwMode="auto">
            <a:xfrm>
              <a:off x="7053432" y="6047912"/>
              <a:ext cx="1908258" cy="5540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EB8F732-692A-4CC3-98A5-7FB48074FFF2}"/>
                </a:ext>
              </a:extLst>
            </p:cNvPr>
            <p:cNvPicPr/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46" b="27227"/>
            <a:stretch/>
          </p:blipFill>
          <p:spPr bwMode="auto">
            <a:xfrm>
              <a:off x="3919770" y="6035745"/>
              <a:ext cx="1492497" cy="6241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E6BDAFF-444A-4F6D-A7D1-46588969DC5C}"/>
                </a:ext>
              </a:extLst>
            </p:cNvPr>
            <p:cNvPicPr/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10" b="27126"/>
            <a:stretch/>
          </p:blipFill>
          <p:spPr bwMode="auto">
            <a:xfrm>
              <a:off x="5585582" y="6019334"/>
              <a:ext cx="1311812" cy="6111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37DA25-1540-4DB8-986B-42AEEA0BBBA2}"/>
                </a:ext>
              </a:extLst>
            </p:cNvPr>
            <p:cNvPicPr/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8" b="26407"/>
            <a:stretch/>
          </p:blipFill>
          <p:spPr bwMode="auto">
            <a:xfrm>
              <a:off x="9131758" y="6043764"/>
              <a:ext cx="1382795" cy="5623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966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7C8D033-95FE-4893-A1A8-5800F610E72B}"/>
              </a:ext>
            </a:extLst>
          </p:cNvPr>
          <p:cNvSpPr/>
          <p:nvPr userDrawn="1"/>
        </p:nvSpPr>
        <p:spPr>
          <a:xfrm>
            <a:off x="-44381" y="0"/>
            <a:ext cx="12236373" cy="5724144"/>
          </a:xfrm>
          <a:prstGeom prst="rect">
            <a:avLst/>
          </a:prstGeom>
          <a:solidFill>
            <a:srgbClr val="796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C97B7-C294-43B0-A1BE-5DBB2E50C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7"/>
          <a:stretch/>
        </p:blipFill>
        <p:spPr>
          <a:xfrm>
            <a:off x="6793887" y="-7719"/>
            <a:ext cx="5398105" cy="57249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9AFD65-7E4F-46F5-A533-8FBEAEB5ECAE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5" y="628234"/>
            <a:ext cx="2809875" cy="947420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35DDD5A-1F8E-416D-8642-0A941D8A1A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118" y="2217222"/>
            <a:ext cx="4726818" cy="5098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spc="300" baseline="0">
                <a:solidFill>
                  <a:schemeClr val="bg1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  <a:endParaRPr lang="el-GR" dirty="0"/>
          </a:p>
          <a:p>
            <a:pPr lvl="0"/>
            <a:endParaRPr lang="el-G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8F330B-D34F-4977-8E79-531307F98699}"/>
              </a:ext>
            </a:extLst>
          </p:cNvPr>
          <p:cNvSpPr/>
          <p:nvPr userDrawn="1"/>
        </p:nvSpPr>
        <p:spPr>
          <a:xfrm>
            <a:off x="594547" y="2824162"/>
            <a:ext cx="750250" cy="46182"/>
          </a:xfrm>
          <a:prstGeom prst="rect">
            <a:avLst/>
          </a:prstGeom>
          <a:solidFill>
            <a:srgbClr val="5CB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exão reta 14">
            <a:extLst>
              <a:ext uri="{FF2B5EF4-FFF2-40B4-BE49-F238E27FC236}">
                <a16:creationId xmlns:a16="http://schemas.microsoft.com/office/drawing/2014/main" id="{67EA3704-F4AC-49A4-8114-73E15A166194}"/>
              </a:ext>
            </a:extLst>
          </p:cNvPr>
          <p:cNvCxnSpPr>
            <a:cxnSpLocks/>
          </p:cNvCxnSpPr>
          <p:nvPr userDrawn="1"/>
        </p:nvCxnSpPr>
        <p:spPr>
          <a:xfrm>
            <a:off x="3756095" y="5999034"/>
            <a:ext cx="0" cy="7102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888EDC4-3398-4D40-91BE-B78F72E9C50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6" y="6027225"/>
            <a:ext cx="3130870" cy="6538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C29E1E1-7181-413E-9A19-DD0FE0F60BE4}"/>
              </a:ext>
            </a:extLst>
          </p:cNvPr>
          <p:cNvGrpSpPr/>
          <p:nvPr userDrawn="1"/>
        </p:nvGrpSpPr>
        <p:grpSpPr>
          <a:xfrm>
            <a:off x="4066074" y="5802230"/>
            <a:ext cx="7418787" cy="952175"/>
            <a:chOff x="3919770" y="5740964"/>
            <a:chExt cx="7678216" cy="9854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65CB61F-6643-49E7-A2D1-AFE5C7EFF47F}"/>
                </a:ext>
              </a:extLst>
            </p:cNvPr>
            <p:cNvPicPr/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2" t="13745" r="21302" b="15139"/>
            <a:stretch/>
          </p:blipFill>
          <p:spPr bwMode="auto">
            <a:xfrm>
              <a:off x="10794121" y="5740964"/>
              <a:ext cx="803865" cy="9854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6245FBA-A0A0-4218-9E7D-2659F36A5EE1}"/>
                </a:ext>
              </a:extLst>
            </p:cNvPr>
            <p:cNvPicPr/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20" b="34979"/>
            <a:stretch/>
          </p:blipFill>
          <p:spPr bwMode="auto">
            <a:xfrm>
              <a:off x="7053432" y="6047912"/>
              <a:ext cx="1908258" cy="5540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6CB375E-B538-4F7F-97C7-6205475F5950}"/>
                </a:ext>
              </a:extLst>
            </p:cNvPr>
            <p:cNvPicPr/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46" b="27227"/>
            <a:stretch/>
          </p:blipFill>
          <p:spPr bwMode="auto">
            <a:xfrm>
              <a:off x="3919770" y="6035745"/>
              <a:ext cx="1492497" cy="6241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B576259-0804-48B5-87A4-3D5DCE8C35A8}"/>
                </a:ext>
              </a:extLst>
            </p:cNvPr>
            <p:cNvPicPr/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10" b="27126"/>
            <a:stretch/>
          </p:blipFill>
          <p:spPr bwMode="auto">
            <a:xfrm>
              <a:off x="5585582" y="6019334"/>
              <a:ext cx="1311812" cy="6111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3257D9-80F6-4E72-9445-21ADC36AB6A2}"/>
                </a:ext>
              </a:extLst>
            </p:cNvPr>
            <p:cNvPicPr/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8" b="26407"/>
            <a:stretch/>
          </p:blipFill>
          <p:spPr bwMode="auto">
            <a:xfrm>
              <a:off x="9131758" y="6043764"/>
              <a:ext cx="1382795" cy="5623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BB1FA50-6D13-4A9E-BDA0-77F67D9038C2}"/>
              </a:ext>
            </a:extLst>
          </p:cNvPr>
          <p:cNvSpPr/>
          <p:nvPr userDrawn="1"/>
        </p:nvSpPr>
        <p:spPr>
          <a:xfrm>
            <a:off x="-44382" y="-7719"/>
            <a:ext cx="12236381" cy="156473"/>
          </a:xfrm>
          <a:prstGeom prst="rect">
            <a:avLst/>
          </a:prstGeom>
          <a:solidFill>
            <a:srgbClr val="65B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2" r:id="rId3"/>
    <p:sldLayoutId id="2147483672" r:id="rId4"/>
    <p:sldLayoutId id="2147483663" r:id="rId5"/>
    <p:sldLayoutId id="2147483673" r:id="rId6"/>
    <p:sldLayoutId id="2147483669" r:id="rId7"/>
    <p:sldLayoutId id="2147483671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eamworkproject.eu/bg/output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eamworkproject.eu/bg/output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c.org.uk/sites/default/es/SexualHarassmentreport2016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96B6BC-A29A-4052-968C-C25AA2C685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903" y="2095014"/>
            <a:ext cx="5360276" cy="1814834"/>
          </a:xfrm>
        </p:spPr>
        <p:txBody>
          <a:bodyPr/>
          <a:lstStyle/>
          <a:p>
            <a:pPr algn="ctr"/>
            <a:r>
              <a:rPr lang="bg-BG" sz="2000" dirty="0"/>
              <a:t>Екипен отговор на сексуалния тормоз на работното място</a:t>
            </a:r>
            <a:endParaRPr lang="en-US" sz="20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5800" y="3909848"/>
            <a:ext cx="4989786" cy="13453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000" dirty="0" smtClean="0">
                <a:solidFill>
                  <a:schemeClr val="bg1"/>
                </a:solidFill>
              </a:rPr>
              <a:t>Станимира </a:t>
            </a:r>
            <a:r>
              <a:rPr lang="bg-BG" sz="2000" dirty="0" err="1" smtClean="0">
                <a:solidFill>
                  <a:schemeClr val="bg1"/>
                </a:solidFill>
              </a:rPr>
              <a:t>Хаджимитова</a:t>
            </a:r>
            <a:r>
              <a:rPr lang="bg-BG" sz="2000" dirty="0" smtClean="0">
                <a:solidFill>
                  <a:schemeClr val="bg1"/>
                </a:solidFill>
              </a:rPr>
              <a:t>, ЦРУО</a:t>
            </a:r>
            <a:endParaRPr lang="bg-BG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4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b="1" dirty="0"/>
              <a:t>Онлайн Платформа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26AE-12DA-4F18-8396-ABBA953D35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6001" y="226768"/>
            <a:ext cx="7864164" cy="399393"/>
          </a:xfrm>
        </p:spPr>
        <p:txBody>
          <a:bodyPr/>
          <a:lstStyle/>
          <a:p>
            <a:r>
              <a:rPr lang="bg-BG" sz="1800" b="1" dirty="0">
                <a:latin typeface="+mn-lt"/>
              </a:rPr>
              <a:t>Онлайн Платформа – ИНСТРУМЕНТ ЗА САМООЦЕНКА НА КОМПАНИИТЕ </a:t>
            </a:r>
            <a:endParaRPr lang="en-US" sz="1800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6EDB0-B864-4B06-A8C9-9383EDCFE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841" y="887727"/>
            <a:ext cx="11531123" cy="4288220"/>
          </a:xfrm>
        </p:spPr>
        <p:txBody>
          <a:bodyPr/>
          <a:lstStyle/>
          <a:p>
            <a:pPr algn="just"/>
            <a:r>
              <a:rPr lang="ru-RU" b="1" dirty="0">
                <a:latin typeface="+mn-lt"/>
              </a:rPr>
              <a:t>Онлайн инструментът </a:t>
            </a:r>
            <a:r>
              <a:rPr lang="ru-RU" b="1" dirty="0" smtClean="0">
                <a:latin typeface="+mn-lt"/>
              </a:rPr>
              <a:t>дава възможност </a:t>
            </a:r>
            <a:r>
              <a:rPr lang="ru-RU" b="1" dirty="0">
                <a:latin typeface="+mn-lt"/>
              </a:rPr>
              <a:t>на компаниите да преценят своята готовност за прилагане на политиките за разпознаване, превенция и защита. Компаниите, които успешно завършат теста за самооценка, </a:t>
            </a:r>
            <a:r>
              <a:rPr lang="ru-RU" b="1" dirty="0" smtClean="0">
                <a:latin typeface="+mn-lt"/>
              </a:rPr>
              <a:t>получават </a:t>
            </a:r>
            <a:r>
              <a:rPr lang="ru-RU" b="1" dirty="0">
                <a:latin typeface="+mn-lt"/>
              </a:rPr>
              <a:t>стикер „Нулев сексуален тормоз“. Тези с ниски оценки </a:t>
            </a:r>
            <a:r>
              <a:rPr lang="ru-RU" b="1" dirty="0" smtClean="0">
                <a:latin typeface="+mn-lt"/>
              </a:rPr>
              <a:t>имат </a:t>
            </a:r>
            <a:r>
              <a:rPr lang="ru-RU" b="1" dirty="0">
                <a:latin typeface="+mn-lt"/>
              </a:rPr>
              <a:t>достъп до насоки и предложения за подобряване на своите политики и практики.</a:t>
            </a:r>
            <a:endParaRPr lang="en-GB" b="1" dirty="0">
              <a:latin typeface="+mn-lt"/>
            </a:endParaRPr>
          </a:p>
          <a:p>
            <a:pPr algn="just"/>
            <a:r>
              <a:rPr lang="en-US" b="1" dirty="0">
                <a:latin typeface="+mn-lt"/>
                <a:hlinkClick r:id="rId2"/>
              </a:rPr>
              <a:t>https://www.teamworkproject.eu/bg/outputs/</a:t>
            </a:r>
            <a:endParaRPr lang="en-US" b="1" dirty="0">
              <a:latin typeface="+mn-lt"/>
            </a:endParaRPr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8124" y="409535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7018E0FD-DF80-4528-BFA0-17D6AD4BE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909" y="2422420"/>
            <a:ext cx="5948219" cy="33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7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8124" y="409535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73A5AE20-E10F-4E46-941B-387350542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32" y="892780"/>
            <a:ext cx="4233156" cy="2376931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4569B017-DC5B-496B-8B95-AF1A2E395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80" y="309842"/>
            <a:ext cx="5346655" cy="3005588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29EE9977-7999-4246-A47C-82ACE1ABA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480" y="3429000"/>
            <a:ext cx="4706114" cy="2647189"/>
          </a:xfrm>
          <a:prstGeom prst="rect">
            <a:avLst/>
          </a:prstGeom>
        </p:spPr>
      </p:pic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47ED8BA5-DACC-4EDB-98D0-23258A57EF8C}"/>
              </a:ext>
            </a:extLst>
          </p:cNvPr>
          <p:cNvSpPr txBox="1"/>
          <p:nvPr/>
        </p:nvSpPr>
        <p:spPr>
          <a:xfrm>
            <a:off x="517236" y="3419764"/>
            <a:ext cx="5352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b="1" dirty="0"/>
              <a:t>Отнема от 5-10 </a:t>
            </a:r>
            <a:r>
              <a:rPr lang="bg-BG" sz="1600" b="1" dirty="0" smtClean="0"/>
              <a:t>мин. </a:t>
            </a:r>
            <a:r>
              <a:rPr lang="bg-BG" sz="1600" b="1" dirty="0"/>
              <a:t>за попълването му и ако успешно сте отговорили на всички въпроси може да си изтеглите стикер за компания активна срещу сексуалния тормоз на работната място и </a:t>
            </a:r>
            <a:r>
              <a:rPr lang="bg-BG" sz="1600" b="1" i="1" dirty="0"/>
              <a:t>Наръчник за насърчаване на жертвите за превенция и защита на фирмите от случаи на сексуален тормоз на работното място </a:t>
            </a:r>
          </a:p>
          <a:p>
            <a:pPr algn="just"/>
            <a:r>
              <a:rPr lang="bg-BG" sz="1600" b="1" dirty="0"/>
              <a:t>Ако не сте успели успешно да отговорите на въпросите, се насочвате директно към възможността за изтеглянето на Наръчника.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05315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C6D07518-D4AE-4D10-8F5B-BE1FFF80A28D}"/>
              </a:ext>
            </a:extLst>
          </p:cNvPr>
          <p:cNvSpPr txBox="1"/>
          <p:nvPr/>
        </p:nvSpPr>
        <p:spPr>
          <a:xfrm>
            <a:off x="2927926" y="387927"/>
            <a:ext cx="896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ОНЛАЙН ПЛАТФОРМАТА – ЖЕРТВИТЕ НА СЕКСУАЛНО НАСИЛИЕ НА РАБОТНОТО МЯСТО   </a:t>
            </a:r>
          </a:p>
          <a:p>
            <a:r>
              <a:rPr lang="en-GB" dirty="0">
                <a:hlinkClick r:id="rId2"/>
              </a:rPr>
              <a:t>https://www.teamworkproject.eu/bg/outputs/</a:t>
            </a:r>
            <a:r>
              <a:rPr lang="bg-BG" dirty="0"/>
              <a:t> </a:t>
            </a:r>
            <a:endParaRPr lang="en-GB" dirty="0"/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8DA98E28-009C-42D1-B445-54A6587ACE11}"/>
              </a:ext>
            </a:extLst>
          </p:cNvPr>
          <p:cNvSpPr txBox="1"/>
          <p:nvPr/>
        </p:nvSpPr>
        <p:spPr>
          <a:xfrm>
            <a:off x="757382" y="1246910"/>
            <a:ext cx="10677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dirty="0">
                <a:solidFill>
                  <a:srgbClr val="222222"/>
                </a:solidFill>
              </a:rPr>
              <a:t>Жените/мъжете </a:t>
            </a:r>
            <a:r>
              <a:rPr lang="bg-BG" b="1" dirty="0" smtClean="0">
                <a:solidFill>
                  <a:srgbClr val="222222"/>
                </a:solidFill>
              </a:rPr>
              <a:t>имат </a:t>
            </a:r>
            <a:r>
              <a:rPr lang="bg-BG" b="1" dirty="0">
                <a:solidFill>
                  <a:srgbClr val="222222"/>
                </a:solidFill>
              </a:rPr>
              <a:t>възможност напълно анонимно да споделят своята история, както и да се запознаят и с други публикувани такива. Също така </a:t>
            </a:r>
            <a:r>
              <a:rPr lang="bg-BG" b="1" dirty="0" smtClean="0">
                <a:solidFill>
                  <a:srgbClr val="222222"/>
                </a:solidFill>
              </a:rPr>
              <a:t>имат </a:t>
            </a:r>
            <a:r>
              <a:rPr lang="bg-BG" b="1" dirty="0">
                <a:solidFill>
                  <a:srgbClr val="222222"/>
                </a:solidFill>
              </a:rPr>
              <a:t>възможност </a:t>
            </a:r>
            <a:r>
              <a:rPr lang="bg-BG" b="1" dirty="0" smtClean="0">
                <a:solidFill>
                  <a:srgbClr val="222222"/>
                </a:solidFill>
              </a:rPr>
              <a:t>да </a:t>
            </a:r>
            <a:r>
              <a:rPr lang="bg-BG" b="1" dirty="0">
                <a:solidFill>
                  <a:srgbClr val="222222"/>
                </a:solidFill>
              </a:rPr>
              <a:t>изтеглят информационна брошура относно законодателството и компетентните органи, които могат да бъдат сезирани в случаи на сексуален тормоз на работното място. </a:t>
            </a:r>
            <a:endParaRPr lang="en-GB" b="1" dirty="0"/>
          </a:p>
        </p:txBody>
      </p:sp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2CF9FD99-A3CE-4815-8004-458828E9E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5" y="2659891"/>
            <a:ext cx="5283200" cy="2971800"/>
          </a:xfrm>
          <a:prstGeom prst="rect">
            <a:avLst/>
          </a:prstGeom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8046270E-DE3E-41A0-BDD3-73678FDE1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509" y="244723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5DCA8-AFDC-427E-B2D4-337B7E1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118" y="2217222"/>
            <a:ext cx="5609372" cy="1356295"/>
          </a:xfrm>
        </p:spPr>
        <p:txBody>
          <a:bodyPr/>
          <a:lstStyle/>
          <a:p>
            <a:r>
              <a:rPr lang="bg-BG" dirty="0"/>
              <a:t>Благодаря за вниманието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b="1" dirty="0"/>
              <a:t>Определение за сексуален тормоз: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bg-BG" b="1" dirty="0"/>
              <a:t>СТ е</a:t>
            </a:r>
            <a:r>
              <a:rPr lang="bg-BG" dirty="0"/>
              <a:t> всяка форма на </a:t>
            </a:r>
            <a:r>
              <a:rPr lang="bg-BG" b="1" dirty="0">
                <a:solidFill>
                  <a:srgbClr val="FF0000"/>
                </a:solidFill>
              </a:rPr>
              <a:t>нежелано</a:t>
            </a:r>
            <a:r>
              <a:rPr lang="bg-BG" dirty="0"/>
              <a:t> вербално, невербално или физическо поведение от сексуален характер с цел или ефект да се наруши достойнството на човек, и което създава сплашваща, враждебна, унизителна, или обидна среда.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56257" y="2061444"/>
            <a:ext cx="4762500" cy="3932955"/>
          </a:xfrm>
        </p:spPr>
        <p:txBody>
          <a:bodyPr/>
          <a:lstStyle/>
          <a:p>
            <a:pPr algn="just"/>
            <a:r>
              <a:rPr lang="bg-BG" dirty="0"/>
              <a:t>Сексуалният тормоз е признат за </a:t>
            </a:r>
            <a:r>
              <a:rPr lang="bg-BG" b="1" dirty="0">
                <a:solidFill>
                  <a:srgbClr val="FF0000"/>
                </a:solidFill>
              </a:rPr>
              <a:t>форма на насилие, основано на пола</a:t>
            </a:r>
            <a:r>
              <a:rPr lang="bg-BG" dirty="0"/>
              <a:t>, тъй като е дълбоко вкоренено в неравенството между половете</a:t>
            </a:r>
            <a:r>
              <a:rPr lang="bg-BG" dirty="0" smtClean="0"/>
              <a:t>.</a:t>
            </a:r>
            <a:endParaRPr lang="en-US" dirty="0" smtClean="0"/>
          </a:p>
          <a:p>
            <a:r>
              <a:rPr lang="bg-BG" dirty="0"/>
              <a:t>Сексуалният тормоз е недостатъчно докладван, както едно проучване във Великобритания установява, </a:t>
            </a:r>
            <a:r>
              <a:rPr lang="bg-BG" b="1" dirty="0">
                <a:solidFill>
                  <a:srgbClr val="FF0000"/>
                </a:solidFill>
              </a:rPr>
              <a:t>79%</a:t>
            </a:r>
            <a:r>
              <a:rPr lang="bg-BG" dirty="0"/>
              <a:t> от жертвите на сексуален тормоз на работното място не са го докладвали. </a:t>
            </a:r>
            <a:endParaRPr lang="en-US" dirty="0"/>
          </a:p>
          <a:p>
            <a:endParaRPr lang="bg-BG" dirty="0"/>
          </a:p>
          <a:p>
            <a:endParaRPr lang="bg-BG" dirty="0"/>
          </a:p>
          <a:p>
            <a:r>
              <a:rPr lang="en-US" sz="1200" dirty="0"/>
              <a:t>TUC, Still just a bit of banter? Sexual harassment in the workplace in 2016, TUC, London, 2016</a:t>
            </a:r>
          </a:p>
          <a:p>
            <a:r>
              <a:rPr lang="en-US" sz="1200" dirty="0"/>
              <a:t>(</a:t>
            </a:r>
            <a:r>
              <a:rPr lang="en-US" sz="1200" u="sng" dirty="0">
                <a:hlinkClick r:id="rId2"/>
              </a:rPr>
              <a:t>https://www.tuc.org.uk/sites/default/es/SexualHarassmentreport2016.pdf</a:t>
            </a:r>
            <a:r>
              <a:rPr lang="en-US" sz="1200" dirty="0"/>
              <a:t> ).</a:t>
            </a:r>
          </a:p>
          <a:p>
            <a:endParaRPr lang="bg-BG" dirty="0"/>
          </a:p>
          <a:p>
            <a:r>
              <a:rPr lang="en-US" sz="1100" dirty="0"/>
              <a:t> </a:t>
            </a:r>
          </a:p>
          <a:p>
            <a:r>
              <a:rPr lang="bg-BG" dirty="0"/>
              <a:t> 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5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b="1" dirty="0"/>
              <a:t>Какви са резултатите от преживян сексуален тормоз?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74434" y="2061445"/>
            <a:ext cx="4762500" cy="3766700"/>
          </a:xfrm>
        </p:spPr>
        <p:txBody>
          <a:bodyPr/>
          <a:lstStyle/>
          <a:p>
            <a:pPr lvl="0"/>
            <a:r>
              <a:rPr lang="bg-BG" b="1" dirty="0"/>
              <a:t>страх, безпокойство, срам, гняв; вина; </a:t>
            </a:r>
            <a:endParaRPr lang="en-US" b="1" dirty="0"/>
          </a:p>
          <a:p>
            <a:pPr lvl="0"/>
            <a:r>
              <a:rPr lang="bg-BG" b="1" dirty="0"/>
              <a:t>депресия, ниско самочувствие, изолация; </a:t>
            </a:r>
            <a:endParaRPr lang="en-US" b="1" dirty="0"/>
          </a:p>
          <a:p>
            <a:pPr lvl="0"/>
            <a:r>
              <a:rPr lang="bg-BG" b="1" dirty="0"/>
              <a:t>нарушения на съня, главоболие, </a:t>
            </a:r>
          </a:p>
          <a:p>
            <a:pPr lvl="0"/>
            <a:r>
              <a:rPr lang="bg-BG" b="1" dirty="0"/>
              <a:t>дерматологични реакции, стомашно-чревен </a:t>
            </a:r>
            <a:r>
              <a:rPr lang="bg-BG" b="1" dirty="0" err="1"/>
              <a:t>дистрес</a:t>
            </a:r>
            <a:r>
              <a:rPr lang="bg-BG" b="1" dirty="0"/>
              <a:t>; </a:t>
            </a:r>
            <a:endParaRPr lang="en-US" b="1" dirty="0"/>
          </a:p>
          <a:p>
            <a:pPr lvl="0"/>
            <a:r>
              <a:rPr lang="bg-BG" b="1" dirty="0"/>
              <a:t>намалена производителност; </a:t>
            </a:r>
            <a:endParaRPr lang="en-US" b="1" dirty="0"/>
          </a:p>
          <a:p>
            <a:pPr lvl="0"/>
            <a:r>
              <a:rPr lang="bg-BG" b="1" dirty="0"/>
              <a:t>често отсъствие от работа; </a:t>
            </a:r>
            <a:endParaRPr lang="en-US" b="1" dirty="0"/>
          </a:p>
          <a:p>
            <a:pPr lvl="0"/>
            <a:r>
              <a:rPr lang="bg-BG" b="1" dirty="0"/>
              <a:t>намалена производителност; </a:t>
            </a:r>
            <a:endParaRPr lang="en-US" b="1" dirty="0"/>
          </a:p>
          <a:p>
            <a:pPr lvl="0"/>
            <a:r>
              <a:rPr lang="bg-BG" b="1" dirty="0"/>
              <a:t>текучество на персонала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b="1" dirty="0"/>
              <a:t>Причините за премълчаване включват: </a:t>
            </a:r>
            <a:endParaRPr lang="en-US" b="1" dirty="0"/>
          </a:p>
          <a:p>
            <a:pPr lvl="0"/>
            <a:r>
              <a:rPr lang="bg-BG" dirty="0">
                <a:solidFill>
                  <a:srgbClr val="FF0000"/>
                </a:solidFill>
              </a:rPr>
              <a:t>страх</a:t>
            </a:r>
            <a:r>
              <a:rPr lang="bg-BG" dirty="0"/>
              <a:t>, че отношенията на работното място ще бъдат негативно повлияни;</a:t>
            </a:r>
            <a:endParaRPr lang="en-US" dirty="0"/>
          </a:p>
          <a:p>
            <a:pPr lvl="0"/>
            <a:r>
              <a:rPr lang="bg-BG" dirty="0">
                <a:solidFill>
                  <a:srgbClr val="FF0000"/>
                </a:solidFill>
              </a:rPr>
              <a:t>страх</a:t>
            </a:r>
            <a:r>
              <a:rPr lang="bg-BG" dirty="0"/>
              <a:t>, че на сигнала няма да се повярва или, че няма да се приеме сериозно; </a:t>
            </a:r>
            <a:endParaRPr lang="en-US" dirty="0"/>
          </a:p>
          <a:p>
            <a:pPr lvl="0"/>
            <a:r>
              <a:rPr lang="bg-BG" dirty="0">
                <a:solidFill>
                  <a:srgbClr val="FF0000"/>
                </a:solidFill>
              </a:rPr>
              <a:t>срам</a:t>
            </a:r>
            <a:r>
              <a:rPr lang="bg-BG" dirty="0"/>
              <a:t> и смущение; </a:t>
            </a:r>
            <a:endParaRPr lang="en-US" dirty="0"/>
          </a:p>
          <a:p>
            <a:pPr lvl="0"/>
            <a:r>
              <a:rPr lang="bg-BG" dirty="0">
                <a:solidFill>
                  <a:srgbClr val="FF0000"/>
                </a:solidFill>
              </a:rPr>
              <a:t>страх</a:t>
            </a:r>
            <a:r>
              <a:rPr lang="bg-BG" dirty="0"/>
              <a:t> от негативно влияние върху кариерата.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2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83936" y="110836"/>
            <a:ext cx="5599700" cy="572655"/>
          </a:xfrm>
        </p:spPr>
        <p:txBody>
          <a:bodyPr/>
          <a:lstStyle/>
          <a:p>
            <a:r>
              <a:rPr lang="bg-BG" b="1" dirty="0"/>
              <a:t>Основните изводи от доклада включват: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6676" y="2225965"/>
            <a:ext cx="3888306" cy="3334326"/>
          </a:xfrm>
        </p:spPr>
        <p:txBody>
          <a:bodyPr/>
          <a:lstStyle/>
          <a:p>
            <a:r>
              <a:rPr lang="bg-BG" b="1" dirty="0"/>
              <a:t>Изследване на </a:t>
            </a:r>
          </a:p>
          <a:p>
            <a:endParaRPr lang="bg-BG" b="1" dirty="0"/>
          </a:p>
          <a:p>
            <a:r>
              <a:rPr lang="en-US" b="1" dirty="0"/>
              <a:t>Institute for Women’s Policy Research and </a:t>
            </a:r>
            <a:endParaRPr lang="bg-BG" b="1" dirty="0"/>
          </a:p>
          <a:p>
            <a:endParaRPr lang="bg-BG" b="1" dirty="0"/>
          </a:p>
          <a:p>
            <a:r>
              <a:rPr lang="en-US" b="1" dirty="0"/>
              <a:t>the TIME’S UP Foundation </a:t>
            </a:r>
            <a:endParaRPr lang="bg-BG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53528" y="803564"/>
            <a:ext cx="7472218" cy="5024581"/>
          </a:xfrm>
        </p:spPr>
        <p:txBody>
          <a:bodyPr/>
          <a:lstStyle/>
          <a:p>
            <a:endParaRPr lang="bg-BG" b="1" dirty="0" smtClean="0"/>
          </a:p>
          <a:p>
            <a:r>
              <a:rPr lang="bg-BG" b="1" dirty="0" smtClean="0"/>
              <a:t>Сексуалният </a:t>
            </a:r>
            <a:r>
              <a:rPr lang="bg-BG" b="1" dirty="0"/>
              <a:t>тормоз допринася за </a:t>
            </a:r>
            <a:r>
              <a:rPr lang="bg-BG" b="1" dirty="0" smtClean="0"/>
              <a:t>ръст в разликата </a:t>
            </a:r>
            <a:r>
              <a:rPr lang="bg-BG" b="1" dirty="0"/>
              <a:t>в заплащането между половете. </a:t>
            </a:r>
            <a:endParaRPr lang="bg-BG" b="1" dirty="0" smtClean="0"/>
          </a:p>
          <a:p>
            <a:r>
              <a:rPr lang="bg-BG" b="1" dirty="0" smtClean="0"/>
              <a:t>Казусите </a:t>
            </a:r>
            <a:r>
              <a:rPr lang="bg-BG" b="1" dirty="0"/>
              <a:t>от доклада показват как жените са </a:t>
            </a:r>
            <a:r>
              <a:rPr lang="bg-BG" b="1" dirty="0" smtClean="0"/>
              <a:t>изтласквани </a:t>
            </a:r>
            <a:r>
              <a:rPr lang="bg-BG" b="1" dirty="0"/>
              <a:t>от добре платена кариера-включително в области, доминирани от мъже като строителство и ИТ на по-нископлатена или по-малко редовна заетост.</a:t>
            </a:r>
            <a:r>
              <a:rPr lang="en-US" b="1" dirty="0"/>
              <a:t> </a:t>
            </a:r>
            <a:r>
              <a:rPr lang="bg-BG" b="1" dirty="0"/>
              <a:t>• </a:t>
            </a:r>
            <a:endParaRPr lang="bg-BG" b="1" dirty="0" smtClean="0"/>
          </a:p>
          <a:p>
            <a:r>
              <a:rPr lang="bg-BG" b="1" dirty="0" smtClean="0"/>
              <a:t>„</a:t>
            </a:r>
            <a:r>
              <a:rPr lang="bg-BG" b="1" dirty="0"/>
              <a:t>Началните“ или последващи разходи за сексуален тормоз са сериозни за работещите на нископлатени работни места. </a:t>
            </a:r>
            <a:endParaRPr lang="bg-BG" b="1" dirty="0" smtClean="0"/>
          </a:p>
          <a:p>
            <a:r>
              <a:rPr lang="bg-BG" b="1" dirty="0" smtClean="0"/>
              <a:t>Загубата </a:t>
            </a:r>
            <a:r>
              <a:rPr lang="bg-BG" b="1" dirty="0"/>
              <a:t>на ценни пенсионни и здравноосигурителни обезщетения са чести последици от сексуалния тормоз и отмъщение на работното място. </a:t>
            </a:r>
          </a:p>
          <a:p>
            <a:r>
              <a:rPr lang="bg-BG" b="1" dirty="0"/>
              <a:t>Намалените пенсионни и осигурителни вноски допълнително водят до по-ниска икономическа сигурност в напреднала </a:t>
            </a:r>
            <a:r>
              <a:rPr lang="bg-BG" b="1" dirty="0" smtClean="0"/>
              <a:t>възраст</a:t>
            </a:r>
          </a:p>
          <a:p>
            <a:r>
              <a:rPr lang="bg-BG" b="1" dirty="0"/>
              <a:t>Принудителната промяна в кариерата може да наложи заплащане за усвояване на нови професии или обучения/преквалификация.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474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5445" y="766619"/>
            <a:ext cx="10046373" cy="822036"/>
          </a:xfrm>
        </p:spPr>
        <p:txBody>
          <a:bodyPr/>
          <a:lstStyle/>
          <a:p>
            <a:r>
              <a:rPr lang="bg-BG" b="1" dirty="0" smtClean="0"/>
              <a:t>Документи, създадени по проекта: </a:t>
            </a:r>
            <a:r>
              <a:rPr lang="bg-BG" b="1" dirty="0" smtClean="0">
                <a:solidFill>
                  <a:srgbClr val="FF0000"/>
                </a:solidFill>
              </a:rPr>
              <a:t>1/ </a:t>
            </a:r>
            <a:r>
              <a:rPr lang="ru-RU" b="1" dirty="0" smtClean="0">
                <a:solidFill>
                  <a:srgbClr val="FF0000"/>
                </a:solidFill>
              </a:rPr>
              <a:t>НАСОКИ </a:t>
            </a:r>
            <a:r>
              <a:rPr lang="ru-RU" b="1" dirty="0" smtClean="0">
                <a:solidFill>
                  <a:srgbClr val="FF0000"/>
                </a:solidFill>
              </a:rPr>
              <a:t>За </a:t>
            </a:r>
            <a:r>
              <a:rPr lang="ru-RU" b="1" dirty="0">
                <a:solidFill>
                  <a:srgbClr val="FF0000"/>
                </a:solidFill>
              </a:rPr>
              <a:t>работодатели, специалисти по човешки </a:t>
            </a:r>
            <a:r>
              <a:rPr lang="ru-RU" b="1" dirty="0" smtClean="0">
                <a:solidFill>
                  <a:srgbClr val="FF0000"/>
                </a:solidFill>
              </a:rPr>
              <a:t>ресурси, супервайзори</a:t>
            </a:r>
            <a:r>
              <a:rPr lang="ru-RU" b="1" dirty="0">
                <a:solidFill>
                  <a:srgbClr val="FF0000"/>
                </a:solidFill>
              </a:rPr>
              <a:t>, ръководители на екипи и мениджъри </a:t>
            </a:r>
            <a:endParaRPr lang="ru-RU" dirty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74434" y="1588655"/>
            <a:ext cx="4762500" cy="444269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AutoNum type="arabicPeriod"/>
            </a:pPr>
            <a:r>
              <a:rPr lang="ru-RU" b="1" dirty="0" smtClean="0"/>
              <a:t>ВЪВЕДЕНИЕ 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b="1" dirty="0" smtClean="0"/>
              <a:t>ДЕФИНИЦИИ </a:t>
            </a:r>
            <a:endParaRPr lang="ru-RU" b="1" dirty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b="1" dirty="0" smtClean="0"/>
              <a:t>ЗАКОНОДАТЕЛСТВО </a:t>
            </a:r>
            <a:endParaRPr lang="ru-RU" b="1" dirty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b="1" dirty="0" smtClean="0"/>
              <a:t>Разпространение на явлението СТ, допринасящи фактори и последици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b="1" dirty="0" smtClean="0"/>
              <a:t>Осведоменост и удовлетвореност от политиките и процедурите на компаниите/организациите за защита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b="1" dirty="0" smtClean="0"/>
              <a:t>ОЦЕНКА НА НУЖДИТЕ ОТ ОБУЧЕНИЕ НА НИВО КОМПАНИЯ/ОРГАНИЗАЦИЯ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7</a:t>
            </a:r>
            <a:r>
              <a:rPr lang="ru-RU" b="1" dirty="0"/>
              <a:t>. ИЗВОДИ от изследването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8. ПРЕПОРЪКИ: Какво работодатели/мениджъри </a:t>
            </a:r>
            <a:r>
              <a:rPr lang="ru-RU" b="1" dirty="0" smtClean="0"/>
              <a:t> </a:t>
            </a:r>
            <a:r>
              <a:rPr lang="ru-RU" b="1" dirty="0" smtClean="0"/>
              <a:t>могат</a:t>
            </a:r>
            <a:br>
              <a:rPr lang="ru-RU" b="1" dirty="0" smtClean="0"/>
            </a:br>
            <a:r>
              <a:rPr lang="ru-RU" b="1" dirty="0" smtClean="0"/>
              <a:t>да </a:t>
            </a:r>
            <a:r>
              <a:rPr lang="ru-RU" b="1" dirty="0"/>
              <a:t>предприемат за успешна превенция и справяне със сексуален тормоз </a:t>
            </a:r>
            <a:br>
              <a:rPr lang="ru-RU" b="1" dirty="0"/>
            </a:br>
            <a:r>
              <a:rPr lang="ru-RU" b="1" dirty="0"/>
              <a:t>място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6934" y="1330036"/>
            <a:ext cx="6504084" cy="456276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а. Мерки </a:t>
            </a:r>
            <a:r>
              <a:rPr lang="ru-RU" dirty="0"/>
              <a:t>за превенция </a:t>
            </a:r>
            <a:endParaRPr lang="ru-RU" dirty="0" smtClean="0"/>
          </a:p>
          <a:p>
            <a:r>
              <a:rPr lang="ru-RU" dirty="0" smtClean="0"/>
              <a:t>б. Мерки </a:t>
            </a:r>
            <a:r>
              <a:rPr lang="ru-RU" dirty="0"/>
              <a:t>за създаване на култура на нулева толерантност към СТ </a:t>
            </a:r>
            <a:br>
              <a:rPr lang="ru-RU" dirty="0"/>
            </a:br>
            <a:r>
              <a:rPr lang="ru-RU" dirty="0" smtClean="0"/>
              <a:t>в. Мерки </a:t>
            </a:r>
            <a:r>
              <a:rPr lang="ru-RU" dirty="0"/>
              <a:t>за овластяване на жертвите от всякакъв пол да докладват за СТ и </a:t>
            </a:r>
            <a:r>
              <a:rPr lang="ru-RU" dirty="0" smtClean="0"/>
              <a:t>за защита </a:t>
            </a:r>
            <a:r>
              <a:rPr lang="ru-RU" dirty="0"/>
              <a:t>на жертвите и лицата, подаващи сигнали за нередности </a:t>
            </a:r>
            <a:br>
              <a:rPr lang="ru-RU" dirty="0"/>
            </a:br>
            <a:r>
              <a:rPr lang="ru-RU" dirty="0" smtClean="0"/>
              <a:t>г. Установяване </a:t>
            </a:r>
            <a:r>
              <a:rPr lang="ru-RU" dirty="0"/>
              <a:t>на безопасни пътища за оплаквания и докладване на </a:t>
            </a:r>
            <a:r>
              <a:rPr lang="ru-RU" dirty="0" smtClean="0"/>
              <a:t>СТ и </a:t>
            </a:r>
            <a:r>
              <a:rPr lang="ru-RU" dirty="0"/>
              <a:t>за гарантиране, че процесът на разследване на жалби е прозрачен </a:t>
            </a:r>
            <a:r>
              <a:rPr lang="ru-RU" dirty="0" smtClean="0"/>
              <a:t>и процедурно </a:t>
            </a:r>
            <a:r>
              <a:rPr lang="ru-RU" dirty="0"/>
              <a:t>справедлив </a:t>
            </a:r>
            <a:br>
              <a:rPr lang="ru-RU" dirty="0"/>
            </a:br>
            <a:endParaRPr lang="ru-RU" dirty="0" smtClean="0"/>
          </a:p>
          <a:p>
            <a:r>
              <a:rPr lang="ru-RU" b="1" dirty="0" smtClean="0"/>
              <a:t>АНЕКС </a:t>
            </a:r>
            <a:r>
              <a:rPr lang="ru-RU" b="1" dirty="0"/>
              <a:t>A</a:t>
            </a:r>
            <a:r>
              <a:rPr lang="ru-RU" dirty="0"/>
              <a:t>: ВЪТРЕШНА ПОЛИТИКА СРЕЩУ СТ - ПРИМЕР </a:t>
            </a:r>
            <a:endParaRPr lang="ru-RU" dirty="0" smtClean="0"/>
          </a:p>
          <a:p>
            <a:r>
              <a:rPr lang="ru-RU" b="1" dirty="0" smtClean="0"/>
              <a:t>АНЕКС </a:t>
            </a:r>
            <a:r>
              <a:rPr lang="ru-RU" b="1" dirty="0"/>
              <a:t>B</a:t>
            </a:r>
            <a:r>
              <a:rPr lang="ru-RU" dirty="0"/>
              <a:t>: ПРОЦЕДУРИ ЗА ПОДАВАНЕ НА ЖАЛБА ПО ПОВОД</a:t>
            </a:r>
            <a:br>
              <a:rPr lang="ru-RU" dirty="0"/>
            </a:br>
            <a:r>
              <a:rPr lang="ru-RU" dirty="0"/>
              <a:t>СЕКСУАЛЕН ТОРМОЗ НА РАБОТНОТО МЯСТО /СТ/ - ПРИМЕР 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dirty="0"/>
              <a:t>АНЕКС С</a:t>
            </a:r>
            <a:r>
              <a:rPr lang="ru-RU" dirty="0"/>
              <a:t>: ДОБРИ ПРАКТИКИ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7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26AE-12DA-4F18-8396-ABBA953D35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016000"/>
            <a:ext cx="11305309" cy="9051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2/ ПРОГРАМА </a:t>
            </a:r>
            <a:r>
              <a:rPr lang="ru-RU" b="1" dirty="0">
                <a:solidFill>
                  <a:srgbClr val="FF0000"/>
                </a:solidFill>
              </a:rPr>
              <a:t>за изграждане на </a:t>
            </a:r>
            <a:r>
              <a:rPr lang="ru-RU" b="1" dirty="0" smtClean="0">
                <a:solidFill>
                  <a:srgbClr val="FF0000"/>
                </a:solidFill>
              </a:rPr>
              <a:t>капацитет на </a:t>
            </a:r>
            <a:r>
              <a:rPr lang="ru-RU" b="1" dirty="0">
                <a:solidFill>
                  <a:srgbClr val="FF0000"/>
                </a:solidFill>
              </a:rPr>
              <a:t>служители на управленски позиции </a:t>
            </a:r>
            <a:r>
              <a:rPr lang="ru-RU" b="1" dirty="0" smtClean="0">
                <a:solidFill>
                  <a:srgbClr val="FF0000"/>
                </a:solidFill>
              </a:rPr>
              <a:t>по </a:t>
            </a:r>
            <a:r>
              <a:rPr lang="ru-RU" b="1" dirty="0" smtClean="0">
                <a:solidFill>
                  <a:srgbClr val="FF0000"/>
                </a:solidFill>
              </a:rPr>
              <a:t>проблема „Сексуален </a:t>
            </a:r>
            <a:r>
              <a:rPr lang="ru-RU" b="1" dirty="0">
                <a:solidFill>
                  <a:srgbClr val="FF0000"/>
                </a:solidFill>
              </a:rPr>
              <a:t>тормоз на работното място“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6EDB0-B864-4B06-A8C9-9383EDCFE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543" y="2061444"/>
            <a:ext cx="4762500" cy="3923719"/>
          </a:xfrm>
        </p:spPr>
        <p:txBody>
          <a:bodyPr/>
          <a:lstStyle/>
          <a:p>
            <a:r>
              <a:rPr lang="ru-RU" sz="2000" b="1" dirty="0" smtClean="0"/>
              <a:t>Темите</a:t>
            </a:r>
            <a:r>
              <a:rPr lang="ru-RU" sz="2000" b="1" dirty="0"/>
              <a:t>, които </a:t>
            </a:r>
            <a:r>
              <a:rPr lang="ru-RU" sz="2000" b="1" dirty="0" smtClean="0"/>
              <a:t>са обхванати</a:t>
            </a:r>
            <a:r>
              <a:rPr lang="ru-RU" sz="2000" b="1" dirty="0"/>
              <a:t>, са следните: </a:t>
            </a:r>
            <a:endParaRPr lang="en-US" sz="2000" b="1" dirty="0" smtClean="0"/>
          </a:p>
          <a:p>
            <a:pPr lvl="0"/>
            <a:r>
              <a:rPr lang="bg-BG" b="1" dirty="0" smtClean="0"/>
              <a:t>Модул1: Сексуален </a:t>
            </a:r>
            <a:r>
              <a:rPr lang="bg-BG" b="1" dirty="0"/>
              <a:t>тормоз на работното място (СТ): Дефиниции и основна концепция</a:t>
            </a:r>
            <a:endParaRPr lang="en-US" b="1" dirty="0"/>
          </a:p>
          <a:p>
            <a:pPr lvl="0"/>
            <a:r>
              <a:rPr lang="bg-BG" b="1" dirty="0" smtClean="0"/>
              <a:t>Модул 2: Правна </a:t>
            </a:r>
            <a:r>
              <a:rPr lang="bg-BG" b="1" dirty="0"/>
              <a:t>рамка </a:t>
            </a:r>
            <a:endParaRPr lang="en-US" b="1" dirty="0"/>
          </a:p>
          <a:p>
            <a:pPr lvl="0"/>
            <a:r>
              <a:rPr lang="bg-BG" b="1" dirty="0" smtClean="0"/>
              <a:t>Модул 3: Разработване </a:t>
            </a:r>
            <a:r>
              <a:rPr lang="bg-BG" b="1" dirty="0"/>
              <a:t>на вътрешни политики за борба със СТ </a:t>
            </a:r>
            <a:endParaRPr lang="en-US" b="1" dirty="0"/>
          </a:p>
          <a:p>
            <a:pPr lvl="0"/>
            <a:r>
              <a:rPr lang="bg-BG" b="1" dirty="0" smtClean="0"/>
              <a:t>Модул 4: Реакция </a:t>
            </a:r>
            <a:r>
              <a:rPr lang="bg-BG" b="1" dirty="0"/>
              <a:t>при подадени жалби и подкрепа на жертвите на СТ</a:t>
            </a:r>
            <a:endParaRPr lang="en-US" b="1" dirty="0"/>
          </a:p>
          <a:p>
            <a:r>
              <a:rPr lang="bg-BG" b="1" dirty="0" smtClean="0"/>
              <a:t>Модул 5: Обучения </a:t>
            </a:r>
            <a:r>
              <a:rPr lang="bg-BG" b="1" dirty="0"/>
              <a:t>и дейности за персонала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990B1-EA43-49DC-B7D4-FD0EC955A2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b="1" dirty="0"/>
              <a:t>Всяка тема има следните компоненти: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А</a:t>
            </a:r>
            <a:r>
              <a:rPr lang="ru-RU" sz="2400" b="1" dirty="0"/>
              <a:t>. Цели на обучението </a:t>
            </a:r>
            <a:endParaRPr lang="ru-RU" sz="2400" b="1" dirty="0" smtClean="0"/>
          </a:p>
          <a:p>
            <a:r>
              <a:rPr lang="ru-RU" sz="2400" b="1" dirty="0" smtClean="0"/>
              <a:t>Б</a:t>
            </a:r>
            <a:r>
              <a:rPr lang="ru-RU" sz="2400" b="1" dirty="0"/>
              <a:t>. Теоретична рамка </a:t>
            </a:r>
            <a:endParaRPr lang="ru-RU" sz="2400" b="1" dirty="0" smtClean="0"/>
          </a:p>
          <a:p>
            <a:r>
              <a:rPr lang="ru-RU" sz="2400" b="1" dirty="0" smtClean="0"/>
              <a:t>В</a:t>
            </a:r>
            <a:r>
              <a:rPr lang="ru-RU" sz="2400" b="1" dirty="0"/>
              <a:t>. Упражнения, игри, викторини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995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5445" y="822037"/>
            <a:ext cx="11441064" cy="988290"/>
          </a:xfrm>
        </p:spPr>
        <p:txBody>
          <a:bodyPr/>
          <a:lstStyle/>
          <a:p>
            <a:r>
              <a:rPr lang="ru-RU" b="1" dirty="0"/>
              <a:t>Права и задължения </a:t>
            </a:r>
            <a:r>
              <a:rPr lang="ru-RU" b="1" dirty="0" smtClean="0"/>
              <a:t>на работниците/служителите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3/ Програма </a:t>
            </a:r>
            <a:r>
              <a:rPr lang="ru-RU" b="1" dirty="0">
                <a:solidFill>
                  <a:srgbClr val="FF0000"/>
                </a:solidFill>
              </a:rPr>
              <a:t>за обучение по </a:t>
            </a:r>
            <a:r>
              <a:rPr lang="ru-RU" b="1" dirty="0" smtClean="0">
                <a:solidFill>
                  <a:srgbClr val="FF0000"/>
                </a:solidFill>
              </a:rPr>
              <a:t>проблема „Сексуален </a:t>
            </a:r>
            <a:r>
              <a:rPr lang="ru-RU" b="1" dirty="0">
                <a:solidFill>
                  <a:srgbClr val="FF0000"/>
                </a:solidFill>
              </a:rPr>
              <a:t>тормоз на работното място“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74433" y="1407814"/>
            <a:ext cx="1116498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endParaRPr kumimoji="0" lang="bg-BG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ova Light" panose="020B0304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endParaRPr kumimoji="0" lang="bg-BG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ova Light" panose="020B0304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r>
              <a:rPr kumimoji="0" lang="bg-BG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Въведение</a:t>
            </a:r>
            <a:r>
              <a:rPr kumimoji="0" lang="bg-BG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bg-BG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в учебната програма за правата и задълженията на работниците и </a:t>
            </a:r>
            <a:r>
              <a:rPr lang="bg-BG" altLang="en-US" sz="1800" dirty="0"/>
              <a:t> </a:t>
            </a:r>
            <a:r>
              <a:rPr kumimoji="0" lang="bg-BG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служителите по темата „Сексуален тормоз на работното място“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Arial Nova Light" panose="020B0304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r>
              <a:rPr kumimoji="0" lang="bg-BG" altLang="en-US" sz="1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Модул </a:t>
            </a: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kumimoji="0" lang="bg-BG" altLang="en-US" sz="1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Сексуален тормоз на работното място (СТ): определения и основни принципи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r>
              <a:rPr kumimoji="0" lang="bg-BG" altLang="en-US" sz="1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Модул </a:t>
            </a: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kumimoji="0" lang="bg-BG" altLang="en-US" sz="1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: Правна рамка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r>
              <a:rPr kumimoji="0" lang="bg-BG" altLang="en-US" sz="1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Модул </a:t>
            </a: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kumimoji="0" lang="bg-BG" altLang="en-US" sz="1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Права и задължения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r>
              <a:rPr kumimoji="0" lang="bg-BG" altLang="en-US" sz="1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Модул </a:t>
            </a: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kumimoji="0" lang="bg-BG" altLang="en-US" sz="18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Пътят за докладване и начини за подкрепа на колеги - жертви на сексуален тормоз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endParaRPr kumimoji="0" lang="bg-BG" altLang="en-US" sz="1800" b="1" i="0" u="none" strike="noStrike" cap="none" normalizeH="0" baseline="0" dirty="0" smtClean="0">
              <a:ln>
                <a:noFill/>
              </a:ln>
              <a:solidFill>
                <a:srgbClr val="7966A3"/>
              </a:solidFill>
              <a:effectLst/>
              <a:latin typeface="Arial Nova Light" panose="020B0304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r>
              <a:rPr kumimoji="0" lang="bg-BG" altLang="en-US" sz="1800" b="1" i="0" u="none" strike="noStrike" cap="none" normalizeH="0" baseline="0" dirty="0" smtClean="0">
                <a:ln>
                  <a:noFill/>
                </a:ln>
                <a:solidFill>
                  <a:srgbClr val="7966A3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ПРИЛОЖЕНИЯ</a:t>
            </a: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7966A3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r>
              <a:rPr kumimoji="0" lang="bg-BG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а/ Въпросници за оценка преди и след обучението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r>
              <a:rPr kumimoji="0" lang="bg-BG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б/ Казуси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r>
              <a:rPr kumimoji="0" lang="bg-BG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в/ Въпросник за окончателна оценка на обучението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4525" algn="r"/>
              </a:tabLst>
            </a:pPr>
            <a:r>
              <a:rPr kumimoji="0" lang="bg-BG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ova Light" panose="020B0304020202020204"/>
                <a:ea typeface="Calibri" panose="020F0502020204030204" pitchFamily="34" charset="0"/>
                <a:cs typeface="Calibri" panose="020F0502020204030204" pitchFamily="34" charset="0"/>
              </a:rPr>
              <a:t>г/ Референции и използвани ресурси </a:t>
            </a: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403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5445" y="775855"/>
            <a:ext cx="4761489" cy="10806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b="1" dirty="0"/>
              <a:t>Какво трябва да включва вътрешната </a:t>
            </a:r>
          </a:p>
          <a:p>
            <a:pPr>
              <a:spcBef>
                <a:spcPts val="0"/>
              </a:spcBef>
            </a:pPr>
            <a:r>
              <a:rPr lang="bg-BG" b="1" dirty="0"/>
              <a:t>политика по отношение на СТ?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bg-BG" b="1" dirty="0"/>
              <a:t>Работодателите могат да имат </a:t>
            </a:r>
            <a:r>
              <a:rPr lang="bg-BG" b="1" dirty="0">
                <a:solidFill>
                  <a:srgbClr val="FF0000"/>
                </a:solidFill>
              </a:rPr>
              <a:t>различни политики </a:t>
            </a:r>
            <a:r>
              <a:rPr lang="bg-BG" b="1" dirty="0"/>
              <a:t>за справяне със сексуалния тормоз и тормозът, свързан с други защитени характеристики/признаци, </a:t>
            </a:r>
          </a:p>
          <a:p>
            <a:r>
              <a:rPr lang="bg-BG" b="1" dirty="0"/>
              <a:t>или </a:t>
            </a:r>
          </a:p>
          <a:p>
            <a:r>
              <a:rPr lang="bg-BG" b="1" dirty="0">
                <a:solidFill>
                  <a:srgbClr val="FF0000"/>
                </a:solidFill>
              </a:rPr>
              <a:t>една политика</a:t>
            </a:r>
            <a:r>
              <a:rPr lang="bg-BG" b="1" dirty="0"/>
              <a:t>, в която обаче, ясно са разграничени различните форми на тормоз/насилие</a:t>
            </a:r>
            <a:r>
              <a:rPr lang="bg-BG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6934" y="249382"/>
            <a:ext cx="6457902" cy="5338618"/>
          </a:xfrm>
        </p:spPr>
        <p:txBody>
          <a:bodyPr/>
          <a:lstStyle/>
          <a:p>
            <a:pPr lvl="0"/>
            <a:r>
              <a:rPr lang="bg-BG" b="1" dirty="0" smtClean="0">
                <a:latin typeface="Arial" panose="020B0604020202020204" pitchFamily="34" charset="0"/>
              </a:rPr>
              <a:t>- посочва </a:t>
            </a:r>
            <a:r>
              <a:rPr lang="bg-BG" b="1" dirty="0">
                <a:latin typeface="Arial" panose="020B0604020202020204" pitchFamily="34" charset="0"/>
              </a:rPr>
              <a:t>към кого е ориентирана политиката </a:t>
            </a:r>
            <a:endParaRPr lang="en-US" b="1" dirty="0">
              <a:latin typeface="Arial" panose="020B0604020202020204" pitchFamily="34" charset="0"/>
            </a:endParaRPr>
          </a:p>
          <a:p>
            <a:pPr lvl="0"/>
            <a:r>
              <a:rPr lang="bg-BG" b="1" dirty="0" smtClean="0">
                <a:latin typeface="Arial" panose="020B0604020202020204" pitchFamily="34" charset="0"/>
              </a:rPr>
              <a:t>- декларира</a:t>
            </a:r>
            <a:r>
              <a:rPr lang="bg-BG" b="1" dirty="0">
                <a:latin typeface="Arial" panose="020B0604020202020204" pitchFamily="34" charset="0"/>
              </a:rPr>
              <a:t>, че сексуалният тормоз и </a:t>
            </a:r>
            <a:r>
              <a:rPr lang="bg-BG" b="1" dirty="0" err="1">
                <a:latin typeface="Arial" panose="020B0604020202020204" pitchFamily="34" charset="0"/>
              </a:rPr>
              <a:t>виктимизацията</a:t>
            </a:r>
            <a:r>
              <a:rPr lang="bg-BG" b="1" dirty="0">
                <a:latin typeface="Arial" panose="020B0604020202020204" pitchFamily="34" charset="0"/>
              </a:rPr>
              <a:t> няма да бъдат толерирани </a:t>
            </a:r>
            <a:endParaRPr lang="en-US" b="1" dirty="0">
              <a:latin typeface="Arial" panose="020B0604020202020204" pitchFamily="34" charset="0"/>
            </a:endParaRPr>
          </a:p>
          <a:p>
            <a:pPr lvl="0"/>
            <a:r>
              <a:rPr lang="bg-BG" b="1" dirty="0" smtClean="0">
                <a:latin typeface="Arial" panose="020B0604020202020204" pitchFamily="34" charset="0"/>
              </a:rPr>
              <a:t>- подчертава</a:t>
            </a:r>
            <a:r>
              <a:rPr lang="bg-BG" b="1" dirty="0">
                <a:latin typeface="Arial" panose="020B0604020202020204" pitchFamily="34" charset="0"/>
              </a:rPr>
              <a:t>, че сексуалният тормоз и </a:t>
            </a:r>
            <a:r>
              <a:rPr lang="bg-BG" b="1" dirty="0" err="1">
                <a:latin typeface="Arial" panose="020B0604020202020204" pitchFamily="34" charset="0"/>
              </a:rPr>
              <a:t>виктимизацията</a:t>
            </a:r>
            <a:r>
              <a:rPr lang="bg-BG" b="1" dirty="0">
                <a:latin typeface="Arial" panose="020B0604020202020204" pitchFamily="34" charset="0"/>
              </a:rPr>
              <a:t> са незаконни </a:t>
            </a:r>
            <a:endParaRPr lang="en-US" b="1" dirty="0">
              <a:latin typeface="Arial" panose="020B0604020202020204" pitchFamily="34" charset="0"/>
            </a:endParaRPr>
          </a:p>
          <a:p>
            <a:pPr lvl="0"/>
            <a:r>
              <a:rPr lang="bg-BG" b="1" dirty="0" smtClean="0">
                <a:latin typeface="Arial" panose="020B0604020202020204" pitchFamily="34" charset="0"/>
              </a:rPr>
              <a:t>- заявява</a:t>
            </a:r>
            <a:r>
              <a:rPr lang="bg-BG" b="1" dirty="0">
                <a:latin typeface="Arial" panose="020B0604020202020204" pitchFamily="34" charset="0"/>
              </a:rPr>
              <a:t>, че тормозът или </a:t>
            </a:r>
            <a:r>
              <a:rPr lang="bg-BG" b="1" dirty="0" err="1">
                <a:latin typeface="Arial" panose="020B0604020202020204" pitchFamily="34" charset="0"/>
              </a:rPr>
              <a:t>виктимизацията</a:t>
            </a:r>
            <a:r>
              <a:rPr lang="bg-BG" b="1" dirty="0">
                <a:latin typeface="Arial" panose="020B0604020202020204" pitchFamily="34" charset="0"/>
              </a:rPr>
              <a:t> могат да доведат до дисциплинарни действия, включително до уволнение, ако са извършени: </a:t>
            </a:r>
            <a:endParaRPr lang="en-US" b="1" dirty="0">
              <a:latin typeface="Arial" panose="020B0604020202020204" pitchFamily="34" charset="0"/>
            </a:endParaRPr>
          </a:p>
          <a:p>
            <a:pPr lvl="1"/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в работна ситуация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 време на каквато и да е ситуация, свързана с работата, като например на социално събитие с колеги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срещу колега или друго лице, свързано с работодателя извън трудовата ситуация, включително в социалните медии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срещу някого извън работното място, но при което инцидентът е от значение за годността на служителя да изпълнява задълженията си.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6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5445" y="822037"/>
            <a:ext cx="4761489" cy="434108"/>
          </a:xfrm>
        </p:spPr>
        <p:txBody>
          <a:bodyPr/>
          <a:lstStyle/>
          <a:p>
            <a:r>
              <a:rPr lang="bg-BG" b="1" dirty="0"/>
              <a:t>Работодателите трябва да: 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3200" y="1256145"/>
            <a:ext cx="5477164" cy="4802909"/>
          </a:xfrm>
        </p:spPr>
        <p:txBody>
          <a:bodyPr/>
          <a:lstStyle/>
          <a:p>
            <a:r>
              <a:rPr lang="bg-BG" sz="1200" b="1" dirty="0"/>
              <a:t>A</a:t>
            </a:r>
            <a:r>
              <a:rPr lang="bg-BG" sz="1400" b="1" dirty="0"/>
              <a:t>) Разпространят процедурата за оплакване от СТ сред служителите и да ги насърчават да съобщават за нежелано и неподходящо поведение. </a:t>
            </a:r>
            <a:endParaRPr lang="en-US" sz="1400" b="1" dirty="0"/>
          </a:p>
          <a:p>
            <a:r>
              <a:rPr lang="bg-BG" sz="1400" b="1" dirty="0"/>
              <a:t>Б) След подаване на жалба отговорността е  на работодателя да предприеме бързи и подходящи действия за спиране на тормоза. Тези стъпки могат да включват: </a:t>
            </a:r>
            <a:endParaRPr lang="en-US" sz="1400" b="1" dirty="0"/>
          </a:p>
          <a:p>
            <a:pPr lvl="0"/>
            <a:r>
              <a:rPr lang="bg-BG" sz="1400" b="1" dirty="0"/>
              <a:t>Пълно информиране на жалбоподателя за неговите / нейните права </a:t>
            </a:r>
            <a:endParaRPr lang="en-US" sz="1400" b="1" dirty="0"/>
          </a:p>
          <a:p>
            <a:pPr lvl="0"/>
            <a:r>
              <a:rPr lang="bg-BG" sz="1400" b="1" dirty="0"/>
              <a:t>Пълно и ефективно разследване на иска/жалбата </a:t>
            </a:r>
            <a:endParaRPr lang="en-US" sz="1400" b="1" dirty="0"/>
          </a:p>
          <a:p>
            <a:pPr lvl="0"/>
            <a:r>
              <a:rPr lang="bg-BG" sz="1400" b="1" dirty="0"/>
              <a:t>Ако се докаже тормоз, трябва да има бързи и ефективни коригиращи действия. </a:t>
            </a:r>
            <a:endParaRPr lang="en-US" sz="1400" b="1" dirty="0"/>
          </a:p>
          <a:p>
            <a:r>
              <a:rPr lang="bg-BG" sz="1400" b="1" dirty="0"/>
              <a:t>В) Ако мениджър стане свидетел на неподходящо поведение и не предприеме нищо, „то по същество вие изпращате съобщение до всички останали във вашия екип, че го оправдавате“.</a:t>
            </a:r>
            <a:endParaRPr lang="en-US" sz="1400" b="1" dirty="0"/>
          </a:p>
          <a:p>
            <a:r>
              <a:rPr lang="bg-BG" sz="1400" b="1" dirty="0"/>
              <a:t>Г</a:t>
            </a:r>
            <a:r>
              <a:rPr lang="en-US" sz="1400" b="1" dirty="0"/>
              <a:t>) </a:t>
            </a:r>
            <a:r>
              <a:rPr lang="bg-BG" sz="1400" b="1" dirty="0"/>
              <a:t>Жалбоподателят може да не се чувства в състояние да разреши даден проблем директно и да се нуждае от подкрепа от трета страна, за да подаде жалбата си.  </a:t>
            </a:r>
            <a:endParaRPr lang="en-US" sz="1400" b="1" dirty="0"/>
          </a:p>
          <a:p>
            <a:pPr lvl="0" algn="just"/>
            <a:endParaRPr lang="en-US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56257" y="600364"/>
            <a:ext cx="5995598" cy="5458691"/>
          </a:xfrm>
        </p:spPr>
        <p:txBody>
          <a:bodyPr/>
          <a:lstStyle/>
          <a:p>
            <a:pPr lvl="0"/>
            <a:r>
              <a:rPr lang="en-US" dirty="0" smtClean="0"/>
              <a:t>O</a:t>
            </a:r>
            <a:r>
              <a:rPr lang="bg-BG" dirty="0" smtClean="0"/>
              <a:t> </a:t>
            </a:r>
            <a:r>
              <a:rPr lang="bg-BG" b="1" dirty="0" smtClean="0"/>
              <a:t>Информираност </a:t>
            </a:r>
            <a:r>
              <a:rPr lang="bg-BG" b="1" dirty="0"/>
              <a:t>и достъпност </a:t>
            </a:r>
            <a:endParaRPr lang="en-US" dirty="0"/>
          </a:p>
          <a:p>
            <a:r>
              <a:rPr lang="bg-BG" b="1" dirty="0" smtClean="0"/>
              <a:t>Работодателите </a:t>
            </a:r>
            <a:r>
              <a:rPr lang="bg-BG" b="1" dirty="0"/>
              <a:t>трябва да гарантират, че всички работници са наясно с вътрешните политики за борба със СТ. </a:t>
            </a:r>
            <a:endParaRPr lang="en-US" b="1" dirty="0"/>
          </a:p>
          <a:p>
            <a:r>
              <a:rPr lang="en-US" b="1" dirty="0"/>
              <a:t>O </a:t>
            </a:r>
            <a:r>
              <a:rPr lang="bg-BG" b="1" dirty="0"/>
              <a:t>Публикуване на своите политики на леснодостъпна част от уебсайта  на компанията/организацията с външен достъп.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g-BG" b="1" dirty="0"/>
              <a:t>Други възможности:</a:t>
            </a:r>
            <a:endParaRPr lang="en-US" b="1" dirty="0"/>
          </a:p>
          <a:p>
            <a:r>
              <a:rPr lang="bg-BG" b="1" dirty="0"/>
              <a:t>- вътрешни бюлетини </a:t>
            </a:r>
            <a:endParaRPr lang="en-US" b="1" dirty="0"/>
          </a:p>
          <a:p>
            <a:r>
              <a:rPr lang="bg-BG" b="1" dirty="0"/>
              <a:t>- физически или </a:t>
            </a:r>
            <a:r>
              <a:rPr lang="en-US" b="1" dirty="0"/>
              <a:t>IT</a:t>
            </a:r>
            <a:r>
              <a:rPr lang="bg-BG" b="1" dirty="0"/>
              <a:t> табла за обяви </a:t>
            </a:r>
            <a:endParaRPr lang="en-US" b="1" dirty="0"/>
          </a:p>
          <a:p>
            <a:r>
              <a:rPr lang="bg-BG" b="1" dirty="0"/>
              <a:t>- срещи на персонала </a:t>
            </a:r>
            <a:endParaRPr lang="en-US" b="1" dirty="0"/>
          </a:p>
          <a:p>
            <a:r>
              <a:rPr lang="bg-BG" b="1" dirty="0"/>
              <a:t>- напомняния на персонала преди ключови събития, при които рискът от тормоз се увеличава, като офис парти </a:t>
            </a:r>
            <a:endParaRPr lang="en-US" b="1" dirty="0"/>
          </a:p>
          <a:p>
            <a:r>
              <a:rPr lang="bg-BG" b="1" dirty="0"/>
              <a:t>- годишно напомняне на персонала </a:t>
            </a:r>
            <a:endParaRPr lang="en-US" b="1" dirty="0"/>
          </a:p>
          <a:p>
            <a:r>
              <a:rPr lang="bg-BG" b="1" dirty="0"/>
              <a:t>- листовки или могат да поставят плакати някъде на работното място (напр. в стая за почивка, над копирната машина, WC).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77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 Enterprise PP-template 2" id="{E7286CFE-0D0F-0947-B333-507D6791D727}" vid="{301829C8-4940-A947-A23B-F39A4FF2D70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 Enterprise PP-template 2</Template>
  <TotalTime>2412</TotalTime>
  <Words>1247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Nova Light</vt:lpstr>
      <vt:lpstr>Calibri</vt:lpstr>
      <vt:lpstr>Courier New</vt:lpstr>
      <vt:lpstr>Open Sans</vt:lpstr>
      <vt:lpstr>Open Sans Condensed</vt:lpstr>
      <vt:lpstr>Roboto Slab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Enterprise</dc:title>
  <dc:creator>APR_Joana</dc:creator>
  <cp:lastModifiedBy>Mira</cp:lastModifiedBy>
  <cp:revision>259</cp:revision>
  <cp:lastPrinted>2019-09-20T11:27:25Z</cp:lastPrinted>
  <dcterms:created xsi:type="dcterms:W3CDTF">2019-04-05T09:40:46Z</dcterms:created>
  <dcterms:modified xsi:type="dcterms:W3CDTF">2022-06-04T12:08:55Z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954308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